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18"/>
    <p:restoredTop sz="95853"/>
  </p:normalViewPr>
  <p:slideViewPr>
    <p:cSldViewPr snapToGrid="0">
      <p:cViewPr varScale="1">
        <p:scale>
          <a:sx n="82" d="100"/>
          <a:sy n="82" d="100"/>
        </p:scale>
        <p:origin x="184"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8170F-B8F7-437F-83A8-C63B90CCA1F3}"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624D9AB2-5EB0-48D1-9E28-62310895CD20}">
      <dgm:prSet/>
      <dgm:spPr/>
      <dgm:t>
        <a:bodyPr/>
        <a:lstStyle/>
        <a:p>
          <a:pPr>
            <a:defRPr b="1"/>
          </a:pPr>
          <a:r>
            <a:rPr lang="en-US"/>
            <a:t>1994</a:t>
          </a:r>
        </a:p>
      </dgm:t>
    </dgm:pt>
    <dgm:pt modelId="{B124F4C6-D693-4510-BF28-75EADA90D996}" type="parTrans" cxnId="{654C830B-2540-4BA4-BAE6-B4AA0320F3F8}">
      <dgm:prSet/>
      <dgm:spPr/>
      <dgm:t>
        <a:bodyPr/>
        <a:lstStyle/>
        <a:p>
          <a:endParaRPr lang="en-US"/>
        </a:p>
      </dgm:t>
    </dgm:pt>
    <dgm:pt modelId="{1BEF2BAC-A209-40BB-91E1-C5D37318BEE7}" type="sibTrans" cxnId="{654C830B-2540-4BA4-BAE6-B4AA0320F3F8}">
      <dgm:prSet/>
      <dgm:spPr/>
      <dgm:t>
        <a:bodyPr/>
        <a:lstStyle/>
        <a:p>
          <a:endParaRPr lang="en-US"/>
        </a:p>
      </dgm:t>
    </dgm:pt>
    <dgm:pt modelId="{EADF8BC6-A034-4896-B94C-567C65C90807}">
      <dgm:prSet/>
      <dgm:spPr/>
      <dgm:t>
        <a:bodyPr/>
        <a:lstStyle/>
        <a:p>
          <a:r>
            <a:rPr lang="en-US"/>
            <a:t>exodus after the Rwandan genocide</a:t>
          </a:r>
        </a:p>
      </dgm:t>
    </dgm:pt>
    <dgm:pt modelId="{C3EA246F-209C-44E0-8848-1B02B412133D}" type="parTrans" cxnId="{9CBFE249-3855-4FBD-B072-FEE88EA95A4B}">
      <dgm:prSet/>
      <dgm:spPr/>
      <dgm:t>
        <a:bodyPr/>
        <a:lstStyle/>
        <a:p>
          <a:endParaRPr lang="en-US"/>
        </a:p>
      </dgm:t>
    </dgm:pt>
    <dgm:pt modelId="{F7457D12-00C2-47DD-A61D-F03300BD545C}" type="sibTrans" cxnId="{9CBFE249-3855-4FBD-B072-FEE88EA95A4B}">
      <dgm:prSet/>
      <dgm:spPr/>
      <dgm:t>
        <a:bodyPr/>
        <a:lstStyle/>
        <a:p>
          <a:endParaRPr lang="en-US"/>
        </a:p>
      </dgm:t>
    </dgm:pt>
    <dgm:pt modelId="{311C1639-24FC-4924-85AF-8088B84CDDFC}">
      <dgm:prSet/>
      <dgm:spPr/>
      <dgm:t>
        <a:bodyPr/>
        <a:lstStyle/>
        <a:p>
          <a:pPr>
            <a:defRPr b="1"/>
          </a:pPr>
          <a:r>
            <a:rPr lang="en-US"/>
            <a:t>1997</a:t>
          </a:r>
        </a:p>
      </dgm:t>
    </dgm:pt>
    <dgm:pt modelId="{D11AC4CD-13B0-43F6-96EE-F9B3E3427460}" type="parTrans" cxnId="{6B213942-DD75-45DD-A17E-D4FBE2C14890}">
      <dgm:prSet/>
      <dgm:spPr/>
      <dgm:t>
        <a:bodyPr/>
        <a:lstStyle/>
        <a:p>
          <a:endParaRPr lang="en-US"/>
        </a:p>
      </dgm:t>
    </dgm:pt>
    <dgm:pt modelId="{92B4F92A-F6BA-46C9-A9B9-51D5F98BF86C}" type="sibTrans" cxnId="{6B213942-DD75-45DD-A17E-D4FBE2C14890}">
      <dgm:prSet/>
      <dgm:spPr/>
      <dgm:t>
        <a:bodyPr/>
        <a:lstStyle/>
        <a:p>
          <a:endParaRPr lang="en-US"/>
        </a:p>
      </dgm:t>
    </dgm:pt>
    <dgm:pt modelId="{82FF3B8B-3F94-473D-9FAD-E5AD4AF65040}">
      <dgm:prSet/>
      <dgm:spPr/>
      <dgm:t>
        <a:bodyPr/>
        <a:lstStyle/>
        <a:p>
          <a:r>
            <a:rPr lang="en-US"/>
            <a:t>Zaire becomes DRC</a:t>
          </a:r>
        </a:p>
      </dgm:t>
    </dgm:pt>
    <dgm:pt modelId="{2608D738-4A3C-4815-ACD6-F94FFC4AFA38}" type="parTrans" cxnId="{31AED665-C3A8-4C3C-AB17-93A39C935924}">
      <dgm:prSet/>
      <dgm:spPr/>
      <dgm:t>
        <a:bodyPr/>
        <a:lstStyle/>
        <a:p>
          <a:endParaRPr lang="en-US"/>
        </a:p>
      </dgm:t>
    </dgm:pt>
    <dgm:pt modelId="{8B92EB0B-76C8-4645-85B9-67E7B0215955}" type="sibTrans" cxnId="{31AED665-C3A8-4C3C-AB17-93A39C935924}">
      <dgm:prSet/>
      <dgm:spPr/>
      <dgm:t>
        <a:bodyPr/>
        <a:lstStyle/>
        <a:p>
          <a:endParaRPr lang="en-US"/>
        </a:p>
      </dgm:t>
    </dgm:pt>
    <dgm:pt modelId="{6531378A-2EC3-423B-B557-8607E723487E}">
      <dgm:prSet/>
      <dgm:spPr/>
      <dgm:t>
        <a:bodyPr/>
        <a:lstStyle/>
        <a:p>
          <a:pPr>
            <a:defRPr b="1"/>
          </a:pPr>
          <a:r>
            <a:rPr lang="en-US"/>
            <a:t>2005</a:t>
          </a:r>
        </a:p>
      </dgm:t>
    </dgm:pt>
    <dgm:pt modelId="{E33E4C83-5EE1-44A6-8F6D-2EB7F4BB3451}" type="parTrans" cxnId="{03D3DB37-1F1B-4272-BD70-31B52BCE39C2}">
      <dgm:prSet/>
      <dgm:spPr/>
      <dgm:t>
        <a:bodyPr/>
        <a:lstStyle/>
        <a:p>
          <a:endParaRPr lang="en-US"/>
        </a:p>
      </dgm:t>
    </dgm:pt>
    <dgm:pt modelId="{EF9D556E-DD26-479B-B3AC-79C9B0877D91}" type="sibTrans" cxnId="{03D3DB37-1F1B-4272-BD70-31B52BCE39C2}">
      <dgm:prSet/>
      <dgm:spPr/>
      <dgm:t>
        <a:bodyPr/>
        <a:lstStyle/>
        <a:p>
          <a:endParaRPr lang="en-US"/>
        </a:p>
      </dgm:t>
    </dgm:pt>
    <dgm:pt modelId="{F94615F4-DEB2-4C15-ACDD-0F531331B2D0}">
      <dgm:prSet/>
      <dgm:spPr/>
      <dgm:t>
        <a:bodyPr/>
        <a:lstStyle/>
        <a:p>
          <a:r>
            <a:rPr lang="en-US"/>
            <a:t>Investigations into Un peacekeeping scandal on SEA and awareness of sexual violence</a:t>
          </a:r>
        </a:p>
      </dgm:t>
    </dgm:pt>
    <dgm:pt modelId="{E64054AD-F8DC-4993-8118-A0ED9B120948}" type="parTrans" cxnId="{8D6999DD-77E1-40CF-AB6F-AB7A72FE9A6C}">
      <dgm:prSet/>
      <dgm:spPr/>
      <dgm:t>
        <a:bodyPr/>
        <a:lstStyle/>
        <a:p>
          <a:endParaRPr lang="en-US"/>
        </a:p>
      </dgm:t>
    </dgm:pt>
    <dgm:pt modelId="{D031132F-8AEA-446E-8148-AD2C940200DB}" type="sibTrans" cxnId="{8D6999DD-77E1-40CF-AB6F-AB7A72FE9A6C}">
      <dgm:prSet/>
      <dgm:spPr/>
      <dgm:t>
        <a:bodyPr/>
        <a:lstStyle/>
        <a:p>
          <a:endParaRPr lang="en-US"/>
        </a:p>
      </dgm:t>
    </dgm:pt>
    <dgm:pt modelId="{FE37C1EA-7996-BA40-9A10-D76EE4D73811}" type="pres">
      <dgm:prSet presAssocID="{9B88170F-B8F7-437F-83A8-C63B90CCA1F3}" presName="root" presStyleCnt="0">
        <dgm:presLayoutVars>
          <dgm:chMax/>
          <dgm:chPref/>
          <dgm:animLvl val="lvl"/>
        </dgm:presLayoutVars>
      </dgm:prSet>
      <dgm:spPr/>
    </dgm:pt>
    <dgm:pt modelId="{5685E901-08FB-7B4A-BE66-543AB840E97A}" type="pres">
      <dgm:prSet presAssocID="{9B88170F-B8F7-437F-83A8-C63B90CCA1F3}" presName="divider" presStyleLbl="fgAccFollowNode1" presStyleIdx="0" presStyleCnt="1"/>
      <dgm:spPr>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tailEnd type="triangle" w="lg" len="lg"/>
        </a:ln>
        <a:effectLst/>
      </dgm:spPr>
    </dgm:pt>
    <dgm:pt modelId="{1DB86B82-71BB-C243-87E0-1B6B36038F8C}" type="pres">
      <dgm:prSet presAssocID="{9B88170F-B8F7-437F-83A8-C63B90CCA1F3}" presName="nodes" presStyleCnt="0">
        <dgm:presLayoutVars>
          <dgm:chMax/>
          <dgm:chPref/>
          <dgm:animLvl val="lvl"/>
        </dgm:presLayoutVars>
      </dgm:prSet>
      <dgm:spPr/>
    </dgm:pt>
    <dgm:pt modelId="{D3F60BB6-33F2-0B45-84F2-F7B5318DD564}" type="pres">
      <dgm:prSet presAssocID="{624D9AB2-5EB0-48D1-9E28-62310895CD20}" presName="composite" presStyleCnt="0"/>
      <dgm:spPr/>
    </dgm:pt>
    <dgm:pt modelId="{34DD9255-F16C-5240-AA8A-4D9CD6F503FB}" type="pres">
      <dgm:prSet presAssocID="{624D9AB2-5EB0-48D1-9E28-62310895CD20}" presName="L1TextContainer" presStyleLbl="revTx" presStyleIdx="0" presStyleCnt="3">
        <dgm:presLayoutVars>
          <dgm:chMax val="1"/>
          <dgm:chPref val="1"/>
          <dgm:bulletEnabled val="1"/>
        </dgm:presLayoutVars>
      </dgm:prSet>
      <dgm:spPr/>
    </dgm:pt>
    <dgm:pt modelId="{15438182-3021-D947-A7BF-861778497ECD}" type="pres">
      <dgm:prSet presAssocID="{624D9AB2-5EB0-48D1-9E28-62310895CD20}" presName="L2TextContainerWrapper" presStyleCnt="0">
        <dgm:presLayoutVars>
          <dgm:chMax val="0"/>
          <dgm:chPref val="0"/>
          <dgm:bulletEnabled val="1"/>
        </dgm:presLayoutVars>
      </dgm:prSet>
      <dgm:spPr/>
    </dgm:pt>
    <dgm:pt modelId="{FB6C82FB-0BBA-FE46-A030-C83BA50CC782}" type="pres">
      <dgm:prSet presAssocID="{624D9AB2-5EB0-48D1-9E28-62310895CD20}" presName="L2TextContainer" presStyleLbl="bgAcc1" presStyleIdx="0" presStyleCnt="3"/>
      <dgm:spPr/>
    </dgm:pt>
    <dgm:pt modelId="{ACC6844C-1113-6649-AB7E-FFE3FE91A6B2}" type="pres">
      <dgm:prSet presAssocID="{624D9AB2-5EB0-48D1-9E28-62310895CD20}" presName="FlexibleEmptyPlaceHolder" presStyleCnt="0"/>
      <dgm:spPr/>
    </dgm:pt>
    <dgm:pt modelId="{4E09B707-B602-0A4E-9C0F-A4CD47360F24}" type="pres">
      <dgm:prSet presAssocID="{624D9AB2-5EB0-48D1-9E28-62310895CD20}" presName="ConnectLine" presStyleLbl="sibTrans1D1" presStyleIdx="0" presStyleCnt="3"/>
      <dgm:spPr>
        <a:noFill/>
        <a:ln w="9525" cap="rnd" cmpd="sng" algn="ctr">
          <a:solidFill>
            <a:schemeClr val="accent1">
              <a:hueOff val="0"/>
              <a:satOff val="0"/>
              <a:lumOff val="0"/>
              <a:alphaOff val="0"/>
            </a:schemeClr>
          </a:solidFill>
          <a:prstDash val="dash"/>
        </a:ln>
        <a:effectLst/>
      </dgm:spPr>
    </dgm:pt>
    <dgm:pt modelId="{A9E016A7-F229-AD41-B102-E5F3152DAC92}" type="pres">
      <dgm:prSet presAssocID="{624D9AB2-5EB0-48D1-9E28-62310895CD20}" presName="ConnectorPoint" presStyleLbl="alignNode1" presStyleIdx="0" presStyleCnt="3"/>
      <dgm:spPr/>
    </dgm:pt>
    <dgm:pt modelId="{05AADF9D-934D-B247-BA95-78FB7F10D69B}" type="pres">
      <dgm:prSet presAssocID="{624D9AB2-5EB0-48D1-9E28-62310895CD20}" presName="EmptyPlaceHolder" presStyleCnt="0"/>
      <dgm:spPr/>
    </dgm:pt>
    <dgm:pt modelId="{E127677A-0892-B341-8AB2-180BF27AD993}" type="pres">
      <dgm:prSet presAssocID="{1BEF2BAC-A209-40BB-91E1-C5D37318BEE7}" presName="spaceBetweenRectangles" presStyleCnt="0"/>
      <dgm:spPr/>
    </dgm:pt>
    <dgm:pt modelId="{71B23A99-F902-1345-985E-C1BCB3066860}" type="pres">
      <dgm:prSet presAssocID="{311C1639-24FC-4924-85AF-8088B84CDDFC}" presName="composite" presStyleCnt="0"/>
      <dgm:spPr/>
    </dgm:pt>
    <dgm:pt modelId="{E56B2CD7-914F-4C4A-9244-B6CBD119D0F5}" type="pres">
      <dgm:prSet presAssocID="{311C1639-24FC-4924-85AF-8088B84CDDFC}" presName="L1TextContainer" presStyleLbl="revTx" presStyleIdx="1" presStyleCnt="3">
        <dgm:presLayoutVars>
          <dgm:chMax val="1"/>
          <dgm:chPref val="1"/>
          <dgm:bulletEnabled val="1"/>
        </dgm:presLayoutVars>
      </dgm:prSet>
      <dgm:spPr/>
    </dgm:pt>
    <dgm:pt modelId="{FC899CE8-4035-5A4A-858B-0682E20565D3}" type="pres">
      <dgm:prSet presAssocID="{311C1639-24FC-4924-85AF-8088B84CDDFC}" presName="L2TextContainerWrapper" presStyleCnt="0">
        <dgm:presLayoutVars>
          <dgm:chMax val="0"/>
          <dgm:chPref val="0"/>
          <dgm:bulletEnabled val="1"/>
        </dgm:presLayoutVars>
      </dgm:prSet>
      <dgm:spPr/>
    </dgm:pt>
    <dgm:pt modelId="{8E297480-589B-9A45-A73D-84FF535857B9}" type="pres">
      <dgm:prSet presAssocID="{311C1639-24FC-4924-85AF-8088B84CDDFC}" presName="L2TextContainer" presStyleLbl="bgAcc1" presStyleIdx="1" presStyleCnt="3"/>
      <dgm:spPr/>
    </dgm:pt>
    <dgm:pt modelId="{6B7FFE68-E9F7-3E44-BB0D-365AA4E5150A}" type="pres">
      <dgm:prSet presAssocID="{311C1639-24FC-4924-85AF-8088B84CDDFC}" presName="FlexibleEmptyPlaceHolder" presStyleCnt="0"/>
      <dgm:spPr/>
    </dgm:pt>
    <dgm:pt modelId="{CD77BD02-27DE-CF40-A6F8-C691DC9E4D53}" type="pres">
      <dgm:prSet presAssocID="{311C1639-24FC-4924-85AF-8088B84CDDFC}" presName="ConnectLine" presStyleLbl="sibTrans1D1" presStyleIdx="1" presStyleCnt="3"/>
      <dgm:spPr>
        <a:noFill/>
        <a:ln w="9525" cap="rnd" cmpd="sng" algn="ctr">
          <a:solidFill>
            <a:schemeClr val="accent1">
              <a:hueOff val="0"/>
              <a:satOff val="0"/>
              <a:lumOff val="0"/>
              <a:alphaOff val="0"/>
            </a:schemeClr>
          </a:solidFill>
          <a:prstDash val="dash"/>
        </a:ln>
        <a:effectLst/>
      </dgm:spPr>
    </dgm:pt>
    <dgm:pt modelId="{6786CF7D-3462-DE42-828A-F8AB76746C5E}" type="pres">
      <dgm:prSet presAssocID="{311C1639-24FC-4924-85AF-8088B84CDDFC}" presName="ConnectorPoint" presStyleLbl="alignNode1" presStyleIdx="1" presStyleCnt="3"/>
      <dgm:spPr/>
    </dgm:pt>
    <dgm:pt modelId="{3153D5BF-0C2E-A944-BC28-9EE8A0B71EE9}" type="pres">
      <dgm:prSet presAssocID="{311C1639-24FC-4924-85AF-8088B84CDDFC}" presName="EmptyPlaceHolder" presStyleCnt="0"/>
      <dgm:spPr/>
    </dgm:pt>
    <dgm:pt modelId="{8BE02BB9-90CA-3C4B-B1DB-8BDD4D35635F}" type="pres">
      <dgm:prSet presAssocID="{92B4F92A-F6BA-46C9-A9B9-51D5F98BF86C}" presName="spaceBetweenRectangles" presStyleCnt="0"/>
      <dgm:spPr/>
    </dgm:pt>
    <dgm:pt modelId="{E68A0BD7-1C8D-1C44-9323-00BC7EFF0895}" type="pres">
      <dgm:prSet presAssocID="{6531378A-2EC3-423B-B557-8607E723487E}" presName="composite" presStyleCnt="0"/>
      <dgm:spPr/>
    </dgm:pt>
    <dgm:pt modelId="{8DF42F91-E742-0E48-A6DA-94D4C516FAEA}" type="pres">
      <dgm:prSet presAssocID="{6531378A-2EC3-423B-B557-8607E723487E}" presName="L1TextContainer" presStyleLbl="revTx" presStyleIdx="2" presStyleCnt="3">
        <dgm:presLayoutVars>
          <dgm:chMax val="1"/>
          <dgm:chPref val="1"/>
          <dgm:bulletEnabled val="1"/>
        </dgm:presLayoutVars>
      </dgm:prSet>
      <dgm:spPr/>
    </dgm:pt>
    <dgm:pt modelId="{B56772B8-92BA-6540-95D2-F298B6E0472A}" type="pres">
      <dgm:prSet presAssocID="{6531378A-2EC3-423B-B557-8607E723487E}" presName="L2TextContainerWrapper" presStyleCnt="0">
        <dgm:presLayoutVars>
          <dgm:chMax val="0"/>
          <dgm:chPref val="0"/>
          <dgm:bulletEnabled val="1"/>
        </dgm:presLayoutVars>
      </dgm:prSet>
      <dgm:spPr/>
    </dgm:pt>
    <dgm:pt modelId="{2C49B2B5-30E7-504C-929B-2D609FCF1084}" type="pres">
      <dgm:prSet presAssocID="{6531378A-2EC3-423B-B557-8607E723487E}" presName="L2TextContainer" presStyleLbl="bgAcc1" presStyleIdx="2" presStyleCnt="3"/>
      <dgm:spPr/>
    </dgm:pt>
    <dgm:pt modelId="{C38480E6-E5FB-9F41-8EC5-640EA3FD5AF7}" type="pres">
      <dgm:prSet presAssocID="{6531378A-2EC3-423B-B557-8607E723487E}" presName="FlexibleEmptyPlaceHolder" presStyleCnt="0"/>
      <dgm:spPr/>
    </dgm:pt>
    <dgm:pt modelId="{275E4060-5C90-F041-84A7-150364302806}" type="pres">
      <dgm:prSet presAssocID="{6531378A-2EC3-423B-B557-8607E723487E}" presName="ConnectLine" presStyleLbl="sibTrans1D1" presStyleIdx="2" presStyleCnt="3"/>
      <dgm:spPr>
        <a:noFill/>
        <a:ln w="9525" cap="rnd" cmpd="sng" algn="ctr">
          <a:solidFill>
            <a:schemeClr val="accent1">
              <a:hueOff val="0"/>
              <a:satOff val="0"/>
              <a:lumOff val="0"/>
              <a:alphaOff val="0"/>
            </a:schemeClr>
          </a:solidFill>
          <a:prstDash val="dash"/>
        </a:ln>
        <a:effectLst/>
      </dgm:spPr>
    </dgm:pt>
    <dgm:pt modelId="{11143320-BCD9-8148-9728-3F688034FE0F}" type="pres">
      <dgm:prSet presAssocID="{6531378A-2EC3-423B-B557-8607E723487E}" presName="ConnectorPoint" presStyleLbl="alignNode1" presStyleIdx="2" presStyleCnt="3"/>
      <dgm:spPr/>
    </dgm:pt>
    <dgm:pt modelId="{8F154D65-E95F-C942-B40E-E33F59EB43F6}" type="pres">
      <dgm:prSet presAssocID="{6531378A-2EC3-423B-B557-8607E723487E}" presName="EmptyPlaceHolder" presStyleCnt="0"/>
      <dgm:spPr/>
    </dgm:pt>
  </dgm:ptLst>
  <dgm:cxnLst>
    <dgm:cxn modelId="{4A3BE106-5EF2-D949-B5AA-A72C7600D345}" type="presOf" srcId="{6531378A-2EC3-423B-B557-8607E723487E}" destId="{8DF42F91-E742-0E48-A6DA-94D4C516FAEA}" srcOrd="0" destOrd="0" presId="urn:microsoft.com/office/officeart/2016/7/layout/BasicTimeline"/>
    <dgm:cxn modelId="{B940410A-B22E-AF4A-9206-9B6A17CE4AF5}" type="presOf" srcId="{9B88170F-B8F7-437F-83A8-C63B90CCA1F3}" destId="{FE37C1EA-7996-BA40-9A10-D76EE4D73811}" srcOrd="0" destOrd="0" presId="urn:microsoft.com/office/officeart/2016/7/layout/BasicTimeline"/>
    <dgm:cxn modelId="{654C830B-2540-4BA4-BAE6-B4AA0320F3F8}" srcId="{9B88170F-B8F7-437F-83A8-C63B90CCA1F3}" destId="{624D9AB2-5EB0-48D1-9E28-62310895CD20}" srcOrd="0" destOrd="0" parTransId="{B124F4C6-D693-4510-BF28-75EADA90D996}" sibTransId="{1BEF2BAC-A209-40BB-91E1-C5D37318BEE7}"/>
    <dgm:cxn modelId="{95AB241D-2C36-814E-9D16-1C6B8BE23959}" type="presOf" srcId="{311C1639-24FC-4924-85AF-8088B84CDDFC}" destId="{E56B2CD7-914F-4C4A-9244-B6CBD119D0F5}" srcOrd="0" destOrd="0" presId="urn:microsoft.com/office/officeart/2016/7/layout/BasicTimeline"/>
    <dgm:cxn modelId="{8BACAB2F-8BDD-7B47-A18E-4BC4FB12D712}" type="presOf" srcId="{624D9AB2-5EB0-48D1-9E28-62310895CD20}" destId="{34DD9255-F16C-5240-AA8A-4D9CD6F503FB}" srcOrd="0" destOrd="0" presId="urn:microsoft.com/office/officeart/2016/7/layout/BasicTimeline"/>
    <dgm:cxn modelId="{03D3DB37-1F1B-4272-BD70-31B52BCE39C2}" srcId="{9B88170F-B8F7-437F-83A8-C63B90CCA1F3}" destId="{6531378A-2EC3-423B-B557-8607E723487E}" srcOrd="2" destOrd="0" parTransId="{E33E4C83-5EE1-44A6-8F6D-2EB7F4BB3451}" sibTransId="{EF9D556E-DD26-479B-B3AC-79C9B0877D91}"/>
    <dgm:cxn modelId="{6B213942-DD75-45DD-A17E-D4FBE2C14890}" srcId="{9B88170F-B8F7-437F-83A8-C63B90CCA1F3}" destId="{311C1639-24FC-4924-85AF-8088B84CDDFC}" srcOrd="1" destOrd="0" parTransId="{D11AC4CD-13B0-43F6-96EE-F9B3E3427460}" sibTransId="{92B4F92A-F6BA-46C9-A9B9-51D5F98BF86C}"/>
    <dgm:cxn modelId="{9CBFE249-3855-4FBD-B072-FEE88EA95A4B}" srcId="{624D9AB2-5EB0-48D1-9E28-62310895CD20}" destId="{EADF8BC6-A034-4896-B94C-567C65C90807}" srcOrd="0" destOrd="0" parTransId="{C3EA246F-209C-44E0-8848-1B02B412133D}" sibTransId="{F7457D12-00C2-47DD-A61D-F03300BD545C}"/>
    <dgm:cxn modelId="{F556BE53-AC69-2442-8005-DB4001DD4771}" type="presOf" srcId="{EADF8BC6-A034-4896-B94C-567C65C90807}" destId="{FB6C82FB-0BBA-FE46-A030-C83BA50CC782}" srcOrd="0" destOrd="0" presId="urn:microsoft.com/office/officeart/2016/7/layout/BasicTimeline"/>
    <dgm:cxn modelId="{31AED665-C3A8-4C3C-AB17-93A39C935924}" srcId="{311C1639-24FC-4924-85AF-8088B84CDDFC}" destId="{82FF3B8B-3F94-473D-9FAD-E5AD4AF65040}" srcOrd="0" destOrd="0" parTransId="{2608D738-4A3C-4815-ACD6-F94FFC4AFA38}" sibTransId="{8B92EB0B-76C8-4645-85B9-67E7B0215955}"/>
    <dgm:cxn modelId="{67CDE6B7-3BBE-974F-A347-6FE8A94EBF96}" type="presOf" srcId="{82FF3B8B-3F94-473D-9FAD-E5AD4AF65040}" destId="{8E297480-589B-9A45-A73D-84FF535857B9}" srcOrd="0" destOrd="0" presId="urn:microsoft.com/office/officeart/2016/7/layout/BasicTimeline"/>
    <dgm:cxn modelId="{02DF61BB-E8DE-9B4F-8531-DA8C626D21F9}" type="presOf" srcId="{F94615F4-DEB2-4C15-ACDD-0F531331B2D0}" destId="{2C49B2B5-30E7-504C-929B-2D609FCF1084}" srcOrd="0" destOrd="0" presId="urn:microsoft.com/office/officeart/2016/7/layout/BasicTimeline"/>
    <dgm:cxn modelId="{8D6999DD-77E1-40CF-AB6F-AB7A72FE9A6C}" srcId="{6531378A-2EC3-423B-B557-8607E723487E}" destId="{F94615F4-DEB2-4C15-ACDD-0F531331B2D0}" srcOrd="0" destOrd="0" parTransId="{E64054AD-F8DC-4993-8118-A0ED9B120948}" sibTransId="{D031132F-8AEA-446E-8148-AD2C940200DB}"/>
    <dgm:cxn modelId="{91707768-864B-374D-B858-48A77BB86EF5}" type="presParOf" srcId="{FE37C1EA-7996-BA40-9A10-D76EE4D73811}" destId="{5685E901-08FB-7B4A-BE66-543AB840E97A}" srcOrd="0" destOrd="0" presId="urn:microsoft.com/office/officeart/2016/7/layout/BasicTimeline"/>
    <dgm:cxn modelId="{2DB05D3A-0064-6D4A-A306-30669B3384B1}" type="presParOf" srcId="{FE37C1EA-7996-BA40-9A10-D76EE4D73811}" destId="{1DB86B82-71BB-C243-87E0-1B6B36038F8C}" srcOrd="1" destOrd="0" presId="urn:microsoft.com/office/officeart/2016/7/layout/BasicTimeline"/>
    <dgm:cxn modelId="{086C1FA2-4E34-C841-9523-2A6B4CCCF880}" type="presParOf" srcId="{1DB86B82-71BB-C243-87E0-1B6B36038F8C}" destId="{D3F60BB6-33F2-0B45-84F2-F7B5318DD564}" srcOrd="0" destOrd="0" presId="urn:microsoft.com/office/officeart/2016/7/layout/BasicTimeline"/>
    <dgm:cxn modelId="{FB0A835B-C7BE-244D-8980-E40F75E9668A}" type="presParOf" srcId="{D3F60BB6-33F2-0B45-84F2-F7B5318DD564}" destId="{34DD9255-F16C-5240-AA8A-4D9CD6F503FB}" srcOrd="0" destOrd="0" presId="urn:microsoft.com/office/officeart/2016/7/layout/BasicTimeline"/>
    <dgm:cxn modelId="{AB0522F6-864C-D541-A258-6E36752D4AA4}" type="presParOf" srcId="{D3F60BB6-33F2-0B45-84F2-F7B5318DD564}" destId="{15438182-3021-D947-A7BF-861778497ECD}" srcOrd="1" destOrd="0" presId="urn:microsoft.com/office/officeart/2016/7/layout/BasicTimeline"/>
    <dgm:cxn modelId="{019A0714-3F3C-6148-B7A6-E35260084E4F}" type="presParOf" srcId="{15438182-3021-D947-A7BF-861778497ECD}" destId="{FB6C82FB-0BBA-FE46-A030-C83BA50CC782}" srcOrd="0" destOrd="0" presId="urn:microsoft.com/office/officeart/2016/7/layout/BasicTimeline"/>
    <dgm:cxn modelId="{011A3BB2-9B32-DB46-9F76-EB944B31F315}" type="presParOf" srcId="{15438182-3021-D947-A7BF-861778497ECD}" destId="{ACC6844C-1113-6649-AB7E-FFE3FE91A6B2}" srcOrd="1" destOrd="0" presId="urn:microsoft.com/office/officeart/2016/7/layout/BasicTimeline"/>
    <dgm:cxn modelId="{7C321FF7-B914-6845-BF52-000E63D30E51}" type="presParOf" srcId="{D3F60BB6-33F2-0B45-84F2-F7B5318DD564}" destId="{4E09B707-B602-0A4E-9C0F-A4CD47360F24}" srcOrd="2" destOrd="0" presId="urn:microsoft.com/office/officeart/2016/7/layout/BasicTimeline"/>
    <dgm:cxn modelId="{24824677-23EB-CA4A-ABFF-5C3F4FB9D15B}" type="presParOf" srcId="{D3F60BB6-33F2-0B45-84F2-F7B5318DD564}" destId="{A9E016A7-F229-AD41-B102-E5F3152DAC92}" srcOrd="3" destOrd="0" presId="urn:microsoft.com/office/officeart/2016/7/layout/BasicTimeline"/>
    <dgm:cxn modelId="{BA52B64F-E154-254C-83AA-E90EB64E6F67}" type="presParOf" srcId="{D3F60BB6-33F2-0B45-84F2-F7B5318DD564}" destId="{05AADF9D-934D-B247-BA95-78FB7F10D69B}" srcOrd="4" destOrd="0" presId="urn:microsoft.com/office/officeart/2016/7/layout/BasicTimeline"/>
    <dgm:cxn modelId="{766C807E-8FC3-1044-A0F1-EB28BFD2E8E9}" type="presParOf" srcId="{1DB86B82-71BB-C243-87E0-1B6B36038F8C}" destId="{E127677A-0892-B341-8AB2-180BF27AD993}" srcOrd="1" destOrd="0" presId="urn:microsoft.com/office/officeart/2016/7/layout/BasicTimeline"/>
    <dgm:cxn modelId="{53D9D158-2738-234B-B182-ED73C48781C7}" type="presParOf" srcId="{1DB86B82-71BB-C243-87E0-1B6B36038F8C}" destId="{71B23A99-F902-1345-985E-C1BCB3066860}" srcOrd="2" destOrd="0" presId="urn:microsoft.com/office/officeart/2016/7/layout/BasicTimeline"/>
    <dgm:cxn modelId="{4A2A7CD7-4F6B-9741-BD80-E7C484119735}" type="presParOf" srcId="{71B23A99-F902-1345-985E-C1BCB3066860}" destId="{E56B2CD7-914F-4C4A-9244-B6CBD119D0F5}" srcOrd="0" destOrd="0" presId="urn:microsoft.com/office/officeart/2016/7/layout/BasicTimeline"/>
    <dgm:cxn modelId="{074CDC56-6EB6-1D40-B820-B23750323D1B}" type="presParOf" srcId="{71B23A99-F902-1345-985E-C1BCB3066860}" destId="{FC899CE8-4035-5A4A-858B-0682E20565D3}" srcOrd="1" destOrd="0" presId="urn:microsoft.com/office/officeart/2016/7/layout/BasicTimeline"/>
    <dgm:cxn modelId="{B7C284A1-BE15-2F44-BC29-45755BE16B2C}" type="presParOf" srcId="{FC899CE8-4035-5A4A-858B-0682E20565D3}" destId="{8E297480-589B-9A45-A73D-84FF535857B9}" srcOrd="0" destOrd="0" presId="urn:microsoft.com/office/officeart/2016/7/layout/BasicTimeline"/>
    <dgm:cxn modelId="{567E331D-ADD9-8241-BA9B-D60971C9E6F6}" type="presParOf" srcId="{FC899CE8-4035-5A4A-858B-0682E20565D3}" destId="{6B7FFE68-E9F7-3E44-BB0D-365AA4E5150A}" srcOrd="1" destOrd="0" presId="urn:microsoft.com/office/officeart/2016/7/layout/BasicTimeline"/>
    <dgm:cxn modelId="{8CD71921-D910-8942-8B62-BE2A11D56C89}" type="presParOf" srcId="{71B23A99-F902-1345-985E-C1BCB3066860}" destId="{CD77BD02-27DE-CF40-A6F8-C691DC9E4D53}" srcOrd="2" destOrd="0" presId="urn:microsoft.com/office/officeart/2016/7/layout/BasicTimeline"/>
    <dgm:cxn modelId="{910E1BA6-9AC5-5E4B-B2CC-59F5139716F3}" type="presParOf" srcId="{71B23A99-F902-1345-985E-C1BCB3066860}" destId="{6786CF7D-3462-DE42-828A-F8AB76746C5E}" srcOrd="3" destOrd="0" presId="urn:microsoft.com/office/officeart/2016/7/layout/BasicTimeline"/>
    <dgm:cxn modelId="{8BE9CABC-74F8-DA46-A876-49BEC0A0E775}" type="presParOf" srcId="{71B23A99-F902-1345-985E-C1BCB3066860}" destId="{3153D5BF-0C2E-A944-BC28-9EE8A0B71EE9}" srcOrd="4" destOrd="0" presId="urn:microsoft.com/office/officeart/2016/7/layout/BasicTimeline"/>
    <dgm:cxn modelId="{AAE7E1F8-6E7F-684F-9FA0-851B0185FC4A}" type="presParOf" srcId="{1DB86B82-71BB-C243-87E0-1B6B36038F8C}" destId="{8BE02BB9-90CA-3C4B-B1DB-8BDD4D35635F}" srcOrd="3" destOrd="0" presId="urn:microsoft.com/office/officeart/2016/7/layout/BasicTimeline"/>
    <dgm:cxn modelId="{DD44E5C1-086F-C247-98A3-A1303B78BB23}" type="presParOf" srcId="{1DB86B82-71BB-C243-87E0-1B6B36038F8C}" destId="{E68A0BD7-1C8D-1C44-9323-00BC7EFF0895}" srcOrd="4" destOrd="0" presId="urn:microsoft.com/office/officeart/2016/7/layout/BasicTimeline"/>
    <dgm:cxn modelId="{BC795A22-1897-414D-84F6-77F648604324}" type="presParOf" srcId="{E68A0BD7-1C8D-1C44-9323-00BC7EFF0895}" destId="{8DF42F91-E742-0E48-A6DA-94D4C516FAEA}" srcOrd="0" destOrd="0" presId="urn:microsoft.com/office/officeart/2016/7/layout/BasicTimeline"/>
    <dgm:cxn modelId="{EC490919-95D1-064F-B220-4C1975F36FBA}" type="presParOf" srcId="{E68A0BD7-1C8D-1C44-9323-00BC7EFF0895}" destId="{B56772B8-92BA-6540-95D2-F298B6E0472A}" srcOrd="1" destOrd="0" presId="urn:microsoft.com/office/officeart/2016/7/layout/BasicTimeline"/>
    <dgm:cxn modelId="{0C95E84D-885F-A149-89DE-CC2DC483A31B}" type="presParOf" srcId="{B56772B8-92BA-6540-95D2-F298B6E0472A}" destId="{2C49B2B5-30E7-504C-929B-2D609FCF1084}" srcOrd="0" destOrd="0" presId="urn:microsoft.com/office/officeart/2016/7/layout/BasicTimeline"/>
    <dgm:cxn modelId="{7319DC3E-483A-BD4A-B0BC-4B942C3D60D0}" type="presParOf" srcId="{B56772B8-92BA-6540-95D2-F298B6E0472A}" destId="{C38480E6-E5FB-9F41-8EC5-640EA3FD5AF7}" srcOrd="1" destOrd="0" presId="urn:microsoft.com/office/officeart/2016/7/layout/BasicTimeline"/>
    <dgm:cxn modelId="{DD4E113E-49EE-3141-BC6F-0F7F01252D69}" type="presParOf" srcId="{E68A0BD7-1C8D-1C44-9323-00BC7EFF0895}" destId="{275E4060-5C90-F041-84A7-150364302806}" srcOrd="2" destOrd="0" presId="urn:microsoft.com/office/officeart/2016/7/layout/BasicTimeline"/>
    <dgm:cxn modelId="{90C300AC-F576-2240-9D10-0C588AA10295}" type="presParOf" srcId="{E68A0BD7-1C8D-1C44-9323-00BC7EFF0895}" destId="{11143320-BCD9-8148-9728-3F688034FE0F}" srcOrd="3" destOrd="0" presId="urn:microsoft.com/office/officeart/2016/7/layout/BasicTimeline"/>
    <dgm:cxn modelId="{36E76438-A0C3-C942-BC42-3882BA87E18E}" type="presParOf" srcId="{E68A0BD7-1C8D-1C44-9323-00BC7EFF0895}" destId="{8F154D65-E95F-C942-B40E-E33F59EB43F6}" srcOrd="4" destOrd="0" presId="urn:microsoft.com/office/officeart/2016/7/layout/BasicTimelin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E901-08FB-7B4A-BE66-543AB840E97A}">
      <dsp:nvSpPr>
        <dsp:cNvPr id="0" name=""/>
        <dsp:cNvSpPr/>
      </dsp:nvSpPr>
      <dsp:spPr>
        <a:xfrm>
          <a:off x="0" y="1644222"/>
          <a:ext cx="5435760" cy="0"/>
        </a:xfrm>
        <a:prstGeom prst="line">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34DD9255-F16C-5240-AA8A-4D9CD6F503FB}">
      <dsp:nvSpPr>
        <dsp:cNvPr id="0" name=""/>
        <dsp:cNvSpPr/>
      </dsp:nvSpPr>
      <dsp:spPr>
        <a:xfrm>
          <a:off x="151394" y="1765894"/>
          <a:ext cx="2214222" cy="371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1994</a:t>
          </a:r>
        </a:p>
      </dsp:txBody>
      <dsp:txXfrm>
        <a:off x="151394" y="1765894"/>
        <a:ext cx="2214222" cy="371594"/>
      </dsp:txXfrm>
    </dsp:sp>
    <dsp:sp modelId="{FB6C82FB-0BBA-FE46-A030-C83BA50CC782}">
      <dsp:nvSpPr>
        <dsp:cNvPr id="0" name=""/>
        <dsp:cNvSpPr/>
      </dsp:nvSpPr>
      <dsp:spPr>
        <a:xfrm>
          <a:off x="424" y="406174"/>
          <a:ext cx="2516162" cy="61324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exodus after the Rwandan genocide</a:t>
          </a:r>
        </a:p>
      </dsp:txBody>
      <dsp:txXfrm>
        <a:off x="30360" y="436110"/>
        <a:ext cx="2456290" cy="553371"/>
      </dsp:txXfrm>
    </dsp:sp>
    <dsp:sp modelId="{4E09B707-B602-0A4E-9C0F-A4CD47360F24}">
      <dsp:nvSpPr>
        <dsp:cNvPr id="0" name=""/>
        <dsp:cNvSpPr/>
      </dsp:nvSpPr>
      <dsp:spPr>
        <a:xfrm>
          <a:off x="1258505" y="1019417"/>
          <a:ext cx="0" cy="624804"/>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56B2CD7-914F-4C4A-9244-B6CBD119D0F5}">
      <dsp:nvSpPr>
        <dsp:cNvPr id="0" name=""/>
        <dsp:cNvSpPr/>
      </dsp:nvSpPr>
      <dsp:spPr>
        <a:xfrm>
          <a:off x="1610768" y="1150955"/>
          <a:ext cx="2214222" cy="371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1997</a:t>
          </a:r>
        </a:p>
      </dsp:txBody>
      <dsp:txXfrm>
        <a:off x="1610768" y="1150955"/>
        <a:ext cx="2214222" cy="371594"/>
      </dsp:txXfrm>
    </dsp:sp>
    <dsp:sp modelId="{A9E016A7-F229-AD41-B102-E5F3152DAC92}">
      <dsp:nvSpPr>
        <dsp:cNvPr id="0" name=""/>
        <dsp:cNvSpPr/>
      </dsp:nvSpPr>
      <dsp:spPr>
        <a:xfrm>
          <a:off x="1233842" y="1619559"/>
          <a:ext cx="49326" cy="49326"/>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97480-589B-9A45-A73D-84FF535857B9}">
      <dsp:nvSpPr>
        <dsp:cNvPr id="0" name=""/>
        <dsp:cNvSpPr/>
      </dsp:nvSpPr>
      <dsp:spPr>
        <a:xfrm>
          <a:off x="1459798" y="2269027"/>
          <a:ext cx="2516162" cy="5606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Zaire becomes DRC</a:t>
          </a:r>
        </a:p>
      </dsp:txBody>
      <dsp:txXfrm>
        <a:off x="1487168" y="2296397"/>
        <a:ext cx="2461422" cy="505939"/>
      </dsp:txXfrm>
    </dsp:sp>
    <dsp:sp modelId="{CD77BD02-27DE-CF40-A6F8-C691DC9E4D53}">
      <dsp:nvSpPr>
        <dsp:cNvPr id="0" name=""/>
        <dsp:cNvSpPr/>
      </dsp:nvSpPr>
      <dsp:spPr>
        <a:xfrm>
          <a:off x="2717880" y="1644222"/>
          <a:ext cx="0" cy="624804"/>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DF42F91-E742-0E48-A6DA-94D4C516FAEA}">
      <dsp:nvSpPr>
        <dsp:cNvPr id="0" name=""/>
        <dsp:cNvSpPr/>
      </dsp:nvSpPr>
      <dsp:spPr>
        <a:xfrm>
          <a:off x="3070142" y="1765894"/>
          <a:ext cx="2214222" cy="371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2005</a:t>
          </a:r>
        </a:p>
      </dsp:txBody>
      <dsp:txXfrm>
        <a:off x="3070142" y="1765894"/>
        <a:ext cx="2214222" cy="371594"/>
      </dsp:txXfrm>
    </dsp:sp>
    <dsp:sp modelId="{6786CF7D-3462-DE42-828A-F8AB76746C5E}">
      <dsp:nvSpPr>
        <dsp:cNvPr id="0" name=""/>
        <dsp:cNvSpPr/>
      </dsp:nvSpPr>
      <dsp:spPr>
        <a:xfrm>
          <a:off x="2693216" y="1619559"/>
          <a:ext cx="49326" cy="49326"/>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9B2B5-30E7-504C-929B-2D609FCF1084}">
      <dsp:nvSpPr>
        <dsp:cNvPr id="0" name=""/>
        <dsp:cNvSpPr/>
      </dsp:nvSpPr>
      <dsp:spPr>
        <a:xfrm>
          <a:off x="2919172" y="20706"/>
          <a:ext cx="2516162" cy="99871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Investigations into Un peacekeeping scandal on SEA and awareness of sexual violence</a:t>
          </a:r>
        </a:p>
      </dsp:txBody>
      <dsp:txXfrm>
        <a:off x="2967925" y="69459"/>
        <a:ext cx="2418656" cy="901205"/>
      </dsp:txXfrm>
    </dsp:sp>
    <dsp:sp modelId="{275E4060-5C90-F041-84A7-150364302806}">
      <dsp:nvSpPr>
        <dsp:cNvPr id="0" name=""/>
        <dsp:cNvSpPr/>
      </dsp:nvSpPr>
      <dsp:spPr>
        <a:xfrm>
          <a:off x="4177254" y="1019417"/>
          <a:ext cx="0" cy="624804"/>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143320-BCD9-8148-9728-3F688034FE0F}">
      <dsp:nvSpPr>
        <dsp:cNvPr id="0" name=""/>
        <dsp:cNvSpPr/>
      </dsp:nvSpPr>
      <dsp:spPr>
        <a:xfrm>
          <a:off x="4152590" y="1619559"/>
          <a:ext cx="49326" cy="49326"/>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4/11/23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4/11/23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eg"/><Relationship Id="rId7" Type="http://schemas.openxmlformats.org/officeDocument/2006/relationships/diagramLayout" Target="../diagrams/layout1.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A101-9618-4329-D7AF-9CE671028F7B}"/>
              </a:ext>
            </a:extLst>
          </p:cNvPr>
          <p:cNvSpPr>
            <a:spLocks noGrp="1"/>
          </p:cNvSpPr>
          <p:nvPr>
            <p:ph type="ctrTitle"/>
          </p:nvPr>
        </p:nvSpPr>
        <p:spPr>
          <a:xfrm>
            <a:off x="1751012" y="609601"/>
            <a:ext cx="8676222" cy="2570921"/>
          </a:xfrm>
        </p:spPr>
        <p:txBody>
          <a:bodyPr/>
          <a:lstStyle/>
          <a:p>
            <a:r>
              <a:rPr lang="en-US" dirty="0"/>
              <a:t>Nicola Dahrendorf</a:t>
            </a:r>
            <a:br>
              <a:rPr lang="en-US" dirty="0"/>
            </a:br>
            <a:r>
              <a:rPr lang="en-US" sz="3600" dirty="0"/>
              <a:t>introduction</a:t>
            </a:r>
          </a:p>
        </p:txBody>
      </p:sp>
      <p:sp>
        <p:nvSpPr>
          <p:cNvPr id="3" name="Subtitle 2">
            <a:extLst>
              <a:ext uri="{FF2B5EF4-FFF2-40B4-BE49-F238E27FC236}">
                <a16:creationId xmlns:a16="http://schemas.microsoft.com/office/drawing/2014/main" id="{63840283-C48D-A477-AF68-259E408B9158}"/>
              </a:ext>
            </a:extLst>
          </p:cNvPr>
          <p:cNvSpPr>
            <a:spLocks noGrp="1"/>
          </p:cNvSpPr>
          <p:nvPr>
            <p:ph type="subTitle" idx="1"/>
          </p:nvPr>
        </p:nvSpPr>
        <p:spPr/>
        <p:txBody>
          <a:bodyPr>
            <a:normAutofit fontScale="70000" lnSpcReduction="20000"/>
          </a:bodyPr>
          <a:lstStyle/>
          <a:p>
            <a:r>
              <a:rPr lang="en-US" dirty="0"/>
              <a:t>Refugee Lawyer</a:t>
            </a:r>
          </a:p>
          <a:p>
            <a:r>
              <a:rPr lang="en-US" dirty="0"/>
              <a:t>Humanitarian Worker</a:t>
            </a:r>
          </a:p>
          <a:p>
            <a:r>
              <a:rPr lang="en-US" dirty="0"/>
              <a:t>Academia</a:t>
            </a:r>
          </a:p>
          <a:p>
            <a:r>
              <a:rPr lang="en-US" dirty="0"/>
              <a:t>Human Rights Investigations</a:t>
            </a:r>
          </a:p>
          <a:p>
            <a:r>
              <a:rPr lang="en-US" dirty="0"/>
              <a:t>Sexual Violence</a:t>
            </a:r>
          </a:p>
          <a:p>
            <a:r>
              <a:rPr lang="en-US" dirty="0"/>
              <a:t>Mediation</a:t>
            </a:r>
          </a:p>
          <a:p>
            <a:endParaRPr lang="en-US" dirty="0"/>
          </a:p>
          <a:p>
            <a:endParaRPr lang="en-US" dirty="0"/>
          </a:p>
        </p:txBody>
      </p:sp>
    </p:spTree>
    <p:extLst>
      <p:ext uri="{BB962C8B-B14F-4D97-AF65-F5344CB8AC3E}">
        <p14:creationId xmlns:p14="http://schemas.microsoft.com/office/powerpoint/2010/main" val="305666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4677FF-74AA-ACE3-94F3-9CEAB96EA342}"/>
              </a:ext>
            </a:extLst>
          </p:cNvPr>
          <p:cNvSpPr>
            <a:spLocks noGrp="1"/>
          </p:cNvSpPr>
          <p:nvPr>
            <p:ph type="title"/>
          </p:nvPr>
        </p:nvSpPr>
        <p:spPr>
          <a:xfrm>
            <a:off x="1141413" y="609600"/>
            <a:ext cx="9905998" cy="749357"/>
          </a:xfrm>
        </p:spPr>
        <p:txBody>
          <a:bodyPr/>
          <a:lstStyle/>
          <a:p>
            <a:r>
              <a:rPr lang="en-US" dirty="0"/>
              <a:t>Refugees</a:t>
            </a:r>
          </a:p>
        </p:txBody>
      </p:sp>
      <p:pic>
        <p:nvPicPr>
          <p:cNvPr id="7" name="Picture 2" descr="Vietnamese refugees">
            <a:extLst>
              <a:ext uri="{FF2B5EF4-FFF2-40B4-BE49-F238E27FC236}">
                <a16:creationId xmlns:a16="http://schemas.microsoft.com/office/drawing/2014/main" id="{260075D6-5FF9-D3D1-B91F-4186E0D18186}"/>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485" r="-1" b="-1"/>
          <a:stretch/>
        </p:blipFill>
        <p:spPr bwMode="auto">
          <a:xfrm>
            <a:off x="1174547" y="2667000"/>
            <a:ext cx="4816999" cy="3128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nited Nations Transitional Authority in Cambodia (UNTAC) | Flickr">
            <a:extLst>
              <a:ext uri="{FF2B5EF4-FFF2-40B4-BE49-F238E27FC236}">
                <a16:creationId xmlns:a16="http://schemas.microsoft.com/office/drawing/2014/main" id="{18C37AD5-BB14-A82F-953A-A9E1DDD254B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664" r="39778" b="2"/>
          <a:stretch/>
        </p:blipFill>
        <p:spPr bwMode="auto">
          <a:xfrm>
            <a:off x="6505097" y="2193667"/>
            <a:ext cx="5461616" cy="33323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4C213C3-D627-5126-97F7-1EBA9C653F7B}"/>
              </a:ext>
            </a:extLst>
          </p:cNvPr>
          <p:cNvSpPr txBox="1"/>
          <p:nvPr/>
        </p:nvSpPr>
        <p:spPr>
          <a:xfrm>
            <a:off x="1598613" y="2009001"/>
            <a:ext cx="6102626" cy="369332"/>
          </a:xfrm>
          <a:prstGeom prst="rect">
            <a:avLst/>
          </a:prstGeom>
          <a:noFill/>
        </p:spPr>
        <p:txBody>
          <a:bodyPr wrap="square">
            <a:spAutoFit/>
          </a:bodyPr>
          <a:lstStyle/>
          <a:p>
            <a:r>
              <a:rPr lang="en-US" b="1" dirty="0"/>
              <a:t>Hong Kong Vietnamese Boat people </a:t>
            </a:r>
          </a:p>
        </p:txBody>
      </p:sp>
      <p:sp>
        <p:nvSpPr>
          <p:cNvPr id="12" name="TextBox 11">
            <a:extLst>
              <a:ext uri="{FF2B5EF4-FFF2-40B4-BE49-F238E27FC236}">
                <a16:creationId xmlns:a16="http://schemas.microsoft.com/office/drawing/2014/main" id="{9953AF23-9E45-0C9E-51C1-633BC5A330C3}"/>
              </a:ext>
            </a:extLst>
          </p:cNvPr>
          <p:cNvSpPr txBox="1"/>
          <p:nvPr/>
        </p:nvSpPr>
        <p:spPr>
          <a:xfrm>
            <a:off x="6782663" y="1732002"/>
            <a:ext cx="6102626" cy="369332"/>
          </a:xfrm>
          <a:prstGeom prst="rect">
            <a:avLst/>
          </a:prstGeom>
          <a:noFill/>
        </p:spPr>
        <p:txBody>
          <a:bodyPr wrap="square">
            <a:spAutoFit/>
          </a:bodyPr>
          <a:lstStyle/>
          <a:p>
            <a:r>
              <a:rPr lang="en-US" b="1" dirty="0"/>
              <a:t>Cambodian repatriation from Thailand</a:t>
            </a:r>
          </a:p>
        </p:txBody>
      </p:sp>
    </p:spTree>
    <p:extLst>
      <p:ext uri="{BB962C8B-B14F-4D97-AF65-F5344CB8AC3E}">
        <p14:creationId xmlns:p14="http://schemas.microsoft.com/office/powerpoint/2010/main" val="200555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F39E-40A6-A5D4-E0F3-F31FEE8BDCE6}"/>
              </a:ext>
            </a:extLst>
          </p:cNvPr>
          <p:cNvSpPr>
            <a:spLocks noGrp="1"/>
          </p:cNvSpPr>
          <p:nvPr>
            <p:ph type="title"/>
          </p:nvPr>
        </p:nvSpPr>
        <p:spPr>
          <a:xfrm>
            <a:off x="1751012" y="4363271"/>
            <a:ext cx="8676222" cy="1066801"/>
          </a:xfrm>
        </p:spPr>
        <p:txBody>
          <a:bodyPr vert="horz" lIns="91440" tIns="45720" rIns="91440" bIns="45720" rtlCol="0" anchor="b">
            <a:normAutofit fontScale="90000"/>
          </a:bodyPr>
          <a:lstStyle/>
          <a:p>
            <a:pPr algn="ct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Refugees and Peace keeping</a:t>
            </a:r>
          </a:p>
        </p:txBody>
      </p:sp>
      <p:pic>
        <p:nvPicPr>
          <p:cNvPr id="3" name="Picture 2" descr="BBC News - Sarajevo 1992-1995: looking back after 20 years">
            <a:extLst>
              <a:ext uri="{FF2B5EF4-FFF2-40B4-BE49-F238E27FC236}">
                <a16:creationId xmlns:a16="http://schemas.microsoft.com/office/drawing/2014/main" id="{A2C94FCE-85C0-63BB-F0C7-5B141BD343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89" b="19393"/>
          <a:stretch/>
        </p:blipFill>
        <p:spPr bwMode="auto">
          <a:xfrm>
            <a:off x="20" y="10"/>
            <a:ext cx="12191980" cy="4273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16C214-4636-EE8C-51FE-5B9E3A11DE2C}"/>
              </a:ext>
            </a:extLst>
          </p:cNvPr>
          <p:cNvSpPr txBox="1"/>
          <p:nvPr/>
        </p:nvSpPr>
        <p:spPr>
          <a:xfrm>
            <a:off x="2966831" y="2936221"/>
            <a:ext cx="6251712" cy="369332"/>
          </a:xfrm>
          <a:prstGeom prst="rect">
            <a:avLst/>
          </a:prstGeom>
          <a:noFill/>
        </p:spPr>
        <p:txBody>
          <a:bodyPr wrap="square">
            <a:spAutoFit/>
          </a:bodyPr>
          <a:lstStyle/>
          <a:p>
            <a:r>
              <a:rPr lang="en-US" dirty="0"/>
              <a:t>Sarajevo 1995</a:t>
            </a:r>
          </a:p>
        </p:txBody>
      </p:sp>
    </p:spTree>
    <p:extLst>
      <p:ext uri="{BB962C8B-B14F-4D97-AF65-F5344CB8AC3E}">
        <p14:creationId xmlns:p14="http://schemas.microsoft.com/office/powerpoint/2010/main" val="90292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11BC6F7F-1397-4F39-A85A-B3D6441FA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89EE5-EA32-8662-A930-8B53D3B0B6F7}"/>
              </a:ext>
            </a:extLst>
          </p:cNvPr>
          <p:cNvSpPr>
            <a:spLocks noGrp="1"/>
          </p:cNvSpPr>
          <p:nvPr>
            <p:ph type="title"/>
          </p:nvPr>
        </p:nvSpPr>
        <p:spPr>
          <a:xfrm>
            <a:off x="6096000" y="609599"/>
            <a:ext cx="5435760" cy="2009775"/>
          </a:xfrm>
        </p:spPr>
        <p:txBody>
          <a:bodyPr vert="horz" lIns="91440" tIns="45720" rIns="91440" bIns="45720" rtlCol="0" anchor="ctr">
            <a:normAutofit/>
          </a:bodyPr>
          <a:lstStyle/>
          <a:p>
            <a:pPr algn="ctr"/>
            <a:r>
              <a:rPr lang="en-US" sz="3200"/>
              <a:t>Zaire / democratic republic of congo (DRC)</a:t>
            </a:r>
            <a:endParaRPr lang="en-US" sz="3200" dirty="0"/>
          </a:p>
        </p:txBody>
      </p:sp>
      <p:pic>
        <p:nvPicPr>
          <p:cNvPr id="8" name="Picture 4" descr="Renewed fighting in DRC raises fears of chaotic proxy conflict | Democratic  Republic of the Congo | The Guardian">
            <a:extLst>
              <a:ext uri="{FF2B5EF4-FFF2-40B4-BE49-F238E27FC236}">
                <a16:creationId xmlns:a16="http://schemas.microsoft.com/office/drawing/2014/main" id="{ADBD0A0A-F8C5-99F0-0ECF-9447458180C2}"/>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28329" r="2" b="2"/>
          <a:stretch/>
        </p:blipFill>
        <p:spPr bwMode="auto">
          <a:xfrm>
            <a:off x="673659" y="647471"/>
            <a:ext cx="4890748" cy="2103120"/>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7" name="Picture 6" descr="Woman covers her face in a centre for rape victims, 25 October 2007, near Goma. There are 30,000 reported cases of sexual violence per year in the...">
            <a:extLst>
              <a:ext uri="{FF2B5EF4-FFF2-40B4-BE49-F238E27FC236}">
                <a16:creationId xmlns:a16="http://schemas.microsoft.com/office/drawing/2014/main" id="{587A5FAE-5E13-2BD3-F9A6-93A74C2F5E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66" r="28534" b="-3"/>
          <a:stretch/>
        </p:blipFill>
        <p:spPr bwMode="auto">
          <a:xfrm>
            <a:off x="688500" y="2845278"/>
            <a:ext cx="2381281" cy="3218688"/>
          </a:xfrm>
          <a:custGeom>
            <a:avLst/>
            <a:gdLst/>
            <a:ahLst/>
            <a:cxnLst/>
            <a:rect l="l" t="t" r="r" b="b"/>
            <a:pathLst>
              <a:path w="2381281" h="3240120">
                <a:moveTo>
                  <a:pt x="0" y="0"/>
                </a:moveTo>
                <a:lnTo>
                  <a:pt x="2381281" y="0"/>
                </a:lnTo>
                <a:lnTo>
                  <a:pt x="2381281" y="3240120"/>
                </a:lnTo>
                <a:lnTo>
                  <a:pt x="167606" y="3240120"/>
                </a:lnTo>
                <a:cubicBezTo>
                  <a:pt x="75040" y="3240120"/>
                  <a:pt x="0" y="3186317"/>
                  <a:pt x="0" y="3119948"/>
                </a:cubicBezTo>
                <a:close/>
              </a:path>
            </a:pathLst>
          </a:cu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5" name="Picture 2" descr="ZAIRE : Rwandan refugees in a camp near Goma , July 1994 - Goma, Goma,  ZAIRE, 22/07/1994, Stock Photo, Picture And Rights Managed Image. Pic.  VIG-5456289 | agefotostock">
            <a:extLst>
              <a:ext uri="{FF2B5EF4-FFF2-40B4-BE49-F238E27FC236}">
                <a16:creationId xmlns:a16="http://schemas.microsoft.com/office/drawing/2014/main" id="{8490450F-C7FE-BAD9-4E15-D0F2015C76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064" r="23517"/>
          <a:stretch/>
        </p:blipFill>
        <p:spPr bwMode="auto">
          <a:xfrm>
            <a:off x="3183126" y="2845278"/>
            <a:ext cx="2381281" cy="3218688"/>
          </a:xfrm>
          <a:custGeom>
            <a:avLst/>
            <a:gdLst/>
            <a:ahLst/>
            <a:cxnLst/>
            <a:rect l="l" t="t" r="r" b="b"/>
            <a:pathLst>
              <a:path w="2381281" h="3240120">
                <a:moveTo>
                  <a:pt x="0" y="0"/>
                </a:moveTo>
                <a:lnTo>
                  <a:pt x="2381281" y="0"/>
                </a:lnTo>
                <a:lnTo>
                  <a:pt x="2381281" y="3119948"/>
                </a:lnTo>
                <a:cubicBezTo>
                  <a:pt x="2381281" y="3186317"/>
                  <a:pt x="2306241" y="3240120"/>
                  <a:pt x="2213675" y="3240120"/>
                </a:cubicBezTo>
                <a:lnTo>
                  <a:pt x="0" y="3240120"/>
                </a:lnTo>
                <a:close/>
              </a:path>
            </a:pathLst>
          </a:cu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graphicFrame>
        <p:nvGraphicFramePr>
          <p:cNvPr id="36" name="Text Placeholder 3">
            <a:extLst>
              <a:ext uri="{FF2B5EF4-FFF2-40B4-BE49-F238E27FC236}">
                <a16:creationId xmlns:a16="http://schemas.microsoft.com/office/drawing/2014/main" id="{FD6688F4-7574-1D23-9D0F-FDC98B9A41F3}"/>
              </a:ext>
            </a:extLst>
          </p:cNvPr>
          <p:cNvGraphicFramePr/>
          <p:nvPr/>
        </p:nvGraphicFramePr>
        <p:xfrm>
          <a:off x="6096000" y="2774425"/>
          <a:ext cx="5435760" cy="32884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687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CB82-BC3C-1A97-C64D-6AAF4B416E1B}"/>
              </a:ext>
            </a:extLst>
          </p:cNvPr>
          <p:cNvSpPr>
            <a:spLocks noGrp="1"/>
          </p:cNvSpPr>
          <p:nvPr>
            <p:ph type="title"/>
          </p:nvPr>
        </p:nvSpPr>
        <p:spPr>
          <a:xfrm>
            <a:off x="1141413" y="609600"/>
            <a:ext cx="4716462" cy="1905000"/>
          </a:xfrm>
        </p:spPr>
        <p:txBody>
          <a:bodyPr vert="horz" lIns="91440" tIns="45720" rIns="91440" bIns="45720" rtlCol="0" anchor="ctr">
            <a:normAutofit fontScale="90000"/>
          </a:bodyPr>
          <a:lstStyle/>
          <a:p>
            <a:r>
              <a:rPr lang="en-US" sz="3200" dirty="0"/>
              <a:t>Humanitarian Disasters &amp; human rights  Investigations into sea</a:t>
            </a:r>
          </a:p>
        </p:txBody>
      </p:sp>
      <p:sp>
        <p:nvSpPr>
          <p:cNvPr id="4" name="Text Placeholder 3">
            <a:extLst>
              <a:ext uri="{FF2B5EF4-FFF2-40B4-BE49-F238E27FC236}">
                <a16:creationId xmlns:a16="http://schemas.microsoft.com/office/drawing/2014/main" id="{215466F8-07E7-2C30-1F67-8D0933EDA025}"/>
              </a:ext>
            </a:extLst>
          </p:cNvPr>
          <p:cNvSpPr>
            <a:spLocks noGrp="1"/>
          </p:cNvSpPr>
          <p:nvPr>
            <p:ph type="body" sz="half" idx="2"/>
          </p:nvPr>
        </p:nvSpPr>
        <p:spPr>
          <a:xfrm>
            <a:off x="1141413" y="2666999"/>
            <a:ext cx="4716462" cy="3124201"/>
          </a:xfrm>
        </p:spPr>
        <p:txBody>
          <a:bodyPr vert="horz" lIns="91440" tIns="45720" rIns="91440" bIns="45720" rtlCol="0" anchor="ctr">
            <a:normAutofit/>
          </a:bodyPr>
          <a:lstStyle/>
          <a:p>
            <a:pPr>
              <a:buFont typeface="Arial"/>
              <a:buChar char="•"/>
            </a:pPr>
            <a:r>
              <a:rPr lang="en-US" dirty="0"/>
              <a:t>2010 Haiti after the earthquake and cholera outbreak</a:t>
            </a:r>
          </a:p>
          <a:p>
            <a:pPr>
              <a:buFont typeface="Arial"/>
              <a:buChar char="•"/>
            </a:pPr>
            <a:r>
              <a:rPr lang="en-US" dirty="0"/>
              <a:t>2015 scandal in Central African republic of allegations of misconduct by French &amp; Un peacekeepers</a:t>
            </a:r>
          </a:p>
        </p:txBody>
      </p:sp>
      <p:sp>
        <p:nvSpPr>
          <p:cNvPr id="11" name="Rectangle 10">
            <a:extLst>
              <a:ext uri="{FF2B5EF4-FFF2-40B4-BE49-F238E27FC236}">
                <a16:creationId xmlns:a16="http://schemas.microsoft.com/office/drawing/2014/main" id="{2C8C8ED6-A932-44F5-83A5-5793DDA44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82811E-FB7E-4C44-8776-8FBD8D9AA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658732-4596-4018-974F-676F1F66D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French Peacekeepers Pull Out as New Violence Erupts in the Central African  Republic – Foreign Policy">
            <a:extLst>
              <a:ext uri="{FF2B5EF4-FFF2-40B4-BE49-F238E27FC236}">
                <a16:creationId xmlns:a16="http://schemas.microsoft.com/office/drawing/2014/main" id="{2D0ABE15-560D-AF58-6A99-9CEC40A1B003}"/>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4982" r="15989" b="1"/>
          <a:stretch/>
        </p:blipFill>
        <p:spPr bwMode="auto">
          <a:xfrm>
            <a:off x="8314455" y="3100590"/>
            <a:ext cx="3716680" cy="3615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hoto Diary: The Haiti earthquake, 10 years later — Concern Worldwide">
            <a:extLst>
              <a:ext uri="{FF2B5EF4-FFF2-40B4-BE49-F238E27FC236}">
                <a16:creationId xmlns:a16="http://schemas.microsoft.com/office/drawing/2014/main" id="{201B819F-3813-43DF-C25D-7BB7700D10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88" r="17911" b="2"/>
          <a:stretch/>
        </p:blipFill>
        <p:spPr bwMode="auto">
          <a:xfrm>
            <a:off x="6256867" y="160867"/>
            <a:ext cx="3767328" cy="3747805"/>
          </a:xfrm>
          <a:custGeom>
            <a:avLst/>
            <a:gdLst/>
            <a:ahLst/>
            <a:cxnLst/>
            <a:rect l="l" t="t" r="r" b="b"/>
            <a:pathLst>
              <a:path w="3767328" h="3747805">
                <a:moveTo>
                  <a:pt x="0" y="0"/>
                </a:moveTo>
                <a:lnTo>
                  <a:pt x="3767328" y="0"/>
                </a:lnTo>
                <a:lnTo>
                  <a:pt x="3767328" y="2778856"/>
                </a:lnTo>
                <a:lnTo>
                  <a:pt x="1896721" y="2778856"/>
                </a:lnTo>
                <a:lnTo>
                  <a:pt x="1896721" y="3747805"/>
                </a:lnTo>
                <a:lnTo>
                  <a:pt x="0" y="374780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2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450E-70FD-28A4-EAB8-FBDAD7CB5E9C}"/>
              </a:ext>
            </a:extLst>
          </p:cNvPr>
          <p:cNvSpPr>
            <a:spLocks noGrp="1"/>
          </p:cNvSpPr>
          <p:nvPr>
            <p:ph type="title"/>
          </p:nvPr>
        </p:nvSpPr>
        <p:spPr>
          <a:xfrm>
            <a:off x="5170714" y="609600"/>
            <a:ext cx="6542315" cy="1905000"/>
          </a:xfrm>
        </p:spPr>
        <p:txBody>
          <a:bodyPr vert="horz" lIns="91440" tIns="45720" rIns="91440" bIns="45720" rtlCol="0" anchor="ctr">
            <a:normAutofit fontScale="90000"/>
          </a:bodyPr>
          <a:lstStyle/>
          <a:p>
            <a:r>
              <a:rPr lang="en-US" sz="3200" dirty="0"/>
              <a:t>Post conflict security &amp;justice</a:t>
            </a:r>
            <a:br>
              <a:rPr lang="en-US" sz="3200" dirty="0"/>
            </a:br>
            <a:r>
              <a:rPr lang="en-US" sz="3200" dirty="0"/>
              <a:t>academia: a Review of un peace operations</a:t>
            </a:r>
          </a:p>
        </p:txBody>
      </p:sp>
      <p:sp>
        <p:nvSpPr>
          <p:cNvPr id="4" name="Text Placeholder 3">
            <a:extLst>
              <a:ext uri="{FF2B5EF4-FFF2-40B4-BE49-F238E27FC236}">
                <a16:creationId xmlns:a16="http://schemas.microsoft.com/office/drawing/2014/main" id="{24139FAB-7C27-B642-B957-66868CCB28A9}"/>
              </a:ext>
            </a:extLst>
          </p:cNvPr>
          <p:cNvSpPr>
            <a:spLocks noGrp="1"/>
          </p:cNvSpPr>
          <p:nvPr>
            <p:ph type="body" sz="half" idx="2"/>
          </p:nvPr>
        </p:nvSpPr>
        <p:spPr>
          <a:xfrm>
            <a:off x="751115" y="609600"/>
            <a:ext cx="3903181" cy="5725886"/>
          </a:xfrm>
        </p:spPr>
        <p:txBody>
          <a:bodyPr vert="horz" lIns="91440" tIns="45720" rIns="91440" bIns="45720" rtlCol="0" anchor="ctr">
            <a:normAutofit/>
          </a:bodyPr>
          <a:lstStyle/>
          <a:p>
            <a:pPr>
              <a:buFont typeface="Arial"/>
              <a:buChar char="•"/>
            </a:pPr>
            <a:r>
              <a:rPr lang="en-US" dirty="0"/>
              <a:t>East </a:t>
            </a:r>
            <a:r>
              <a:rPr lang="en-US" dirty="0" err="1"/>
              <a:t>timor</a:t>
            </a:r>
            <a:r>
              <a:rPr lang="en-US" dirty="0"/>
              <a:t> post conflict, lead up to independence, national security adviser</a:t>
            </a:r>
          </a:p>
          <a:p>
            <a:pPr>
              <a:buFont typeface="Arial"/>
              <a:buChar char="•"/>
            </a:pPr>
            <a:r>
              <a:rPr lang="en-US" dirty="0"/>
              <a:t>Academia: review of four peace operations: Afghanistan, east </a:t>
            </a:r>
            <a:r>
              <a:rPr lang="en-US" dirty="0" err="1"/>
              <a:t>timor</a:t>
            </a:r>
            <a:r>
              <a:rPr lang="en-US" dirty="0"/>
              <a:t>, Kosovo &amp; </a:t>
            </a:r>
            <a:r>
              <a:rPr lang="en-US" dirty="0" err="1"/>
              <a:t>sierra</a:t>
            </a:r>
            <a:r>
              <a:rPr lang="en-US" dirty="0"/>
              <a:t> </a:t>
            </a:r>
            <a:r>
              <a:rPr lang="en-US" dirty="0" err="1"/>
              <a:t>leone</a:t>
            </a:r>
            <a:endParaRPr lang="en-US" dirty="0"/>
          </a:p>
        </p:txBody>
      </p:sp>
      <p:pic>
        <p:nvPicPr>
          <p:cNvPr id="5" name="Picture 4" descr="The commander of Falintil (Armed Forces for the Liberation of East Timor)  in East Timor, Taur Matan Ruak (R), salutes the flag at his Waimori  guerrilla base in the Viqueque district in">
            <a:extLst>
              <a:ext uri="{FF2B5EF4-FFF2-40B4-BE49-F238E27FC236}">
                <a16:creationId xmlns:a16="http://schemas.microsoft.com/office/drawing/2014/main" id="{6E37CAB1-5C8B-21D1-656B-7648681310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63" r="2" b="2"/>
          <a:stretch/>
        </p:blipFill>
        <p:spPr bwMode="auto">
          <a:xfrm>
            <a:off x="5055764" y="2666999"/>
            <a:ext cx="2990088" cy="2677887"/>
          </a:xfrm>
          <a:prstGeom prst="roundRect">
            <a:avLst>
              <a:gd name="adj" fmla="val 4380"/>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944EF95-D33E-5A94-3079-4D17118EED5F}"/>
              </a:ext>
              <a:ext uri="{C183D7F6-B498-43B3-948B-1728B52AA6E4}">
                <adec:decorative xmlns:adec="http://schemas.microsoft.com/office/drawing/2017/decorative" val="1"/>
              </a:ext>
            </a:extLst>
          </p:cNvPr>
          <p:cNvPicPr>
            <a:picLocks noChangeAspect="1"/>
          </p:cNvPicPr>
          <p:nvPr/>
        </p:nvPicPr>
        <p:blipFill rotWithShape="1">
          <a:blip r:embed="rId4"/>
          <a:srcRect l="4708" r="28164" b="3"/>
          <a:stretch/>
        </p:blipFill>
        <p:spPr>
          <a:xfrm rot="5400000">
            <a:off x="8604278" y="2510042"/>
            <a:ext cx="2677887" cy="2991801"/>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56748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51BCDC-04AA-D00E-0F10-FA8340DE2B3F}"/>
              </a:ext>
            </a:extLst>
          </p:cNvPr>
          <p:cNvSpPr>
            <a:spLocks noGrp="1"/>
          </p:cNvSpPr>
          <p:nvPr>
            <p:ph type="title"/>
          </p:nvPr>
        </p:nvSpPr>
        <p:spPr>
          <a:xfrm>
            <a:off x="1141413" y="3863686"/>
            <a:ext cx="7264761" cy="915966"/>
          </a:xfrm>
        </p:spPr>
        <p:txBody>
          <a:bodyPr vert="horz" lIns="91440" tIns="45720" rIns="91440" bIns="45720" rtlCol="0" anchor="ctr">
            <a:normAutofit/>
          </a:bodyPr>
          <a:lstStyle/>
          <a:p>
            <a:r>
              <a:rPr lang="en-US" dirty="0"/>
              <a:t>Peace processes and mediation</a:t>
            </a:r>
          </a:p>
        </p:txBody>
      </p:sp>
      <p:sp>
        <p:nvSpPr>
          <p:cNvPr id="14" name="Rectangle: Top Corners Rounded 13">
            <a:extLst>
              <a:ext uri="{FF2B5EF4-FFF2-40B4-BE49-F238E27FC236}">
                <a16:creationId xmlns:a16="http://schemas.microsoft.com/office/drawing/2014/main" id="{A44F45F2-707C-48E1-8864-6B816A93B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4314" y="195830"/>
            <a:ext cx="2932144" cy="3860771"/>
          </a:xfrm>
          <a:prstGeom prst="round2SameRect">
            <a:avLst>
              <a:gd name="adj1" fmla="val 4735"/>
              <a:gd name="adj2"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Feuding communities bury the hatchet and start afresh as friends following  UNMISS mediation | UNMISS">
            <a:extLst>
              <a:ext uri="{FF2B5EF4-FFF2-40B4-BE49-F238E27FC236}">
                <a16:creationId xmlns:a16="http://schemas.microsoft.com/office/drawing/2014/main" id="{8A217DBF-C1AD-FE65-8A94-FEF8B1AB49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31"/>
          <a:stretch/>
        </p:blipFill>
        <p:spPr bwMode="auto">
          <a:xfrm>
            <a:off x="0" y="804488"/>
            <a:ext cx="3694156" cy="2606040"/>
          </a:xfrm>
          <a:custGeom>
            <a:avLst/>
            <a:gdLst/>
            <a:ahLst/>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a:noFill/>
          <a:extLst>
            <a:ext uri="{909E8E84-426E-40DD-AFC4-6F175D3DCCD1}">
              <a14:hiddenFill xmlns:a14="http://schemas.microsoft.com/office/drawing/2010/main">
                <a:solidFill>
                  <a:srgbClr val="FFFFFF"/>
                </a:solidFill>
              </a14:hiddenFill>
            </a:ext>
          </a:extLst>
        </p:spPr>
      </p:pic>
      <p:sp>
        <p:nvSpPr>
          <p:cNvPr id="16" name="Rectangle: Top Corners Rounded 15">
            <a:extLst>
              <a:ext uri="{FF2B5EF4-FFF2-40B4-BE49-F238E27FC236}">
                <a16:creationId xmlns:a16="http://schemas.microsoft.com/office/drawing/2014/main" id="{490B787F-2030-4934-B211-B0A9DE4CB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157157" y="-1"/>
            <a:ext cx="4332545" cy="3130998"/>
          </a:xfrm>
          <a:prstGeom prst="round2SameRect">
            <a:avLst>
              <a:gd name="adj1" fmla="val 3211"/>
              <a:gd name="adj2"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A Poisoned Well: Lessons in Mediation from South Sudan's Troubled Peace  Process | International Peace Institute">
            <a:extLst>
              <a:ext uri="{FF2B5EF4-FFF2-40B4-BE49-F238E27FC236}">
                <a16:creationId xmlns:a16="http://schemas.microsoft.com/office/drawing/2014/main" id="{B3831312-096F-1173-1DE7-53E4293A6D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88" r="15194"/>
          <a:stretch/>
        </p:blipFill>
        <p:spPr bwMode="auto">
          <a:xfrm>
            <a:off x="4320893" y="1"/>
            <a:ext cx="4005072" cy="2962656"/>
          </a:xfrm>
          <a:custGeom>
            <a:avLst/>
            <a:gdLst/>
            <a:ahLst/>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6DFCEB0-299C-45FF-59CC-810EAD3D791B}"/>
              </a:ext>
            </a:extLst>
          </p:cNvPr>
          <p:cNvSpPr>
            <a:spLocks noGrp="1"/>
          </p:cNvSpPr>
          <p:nvPr>
            <p:ph type="body" sz="half" idx="2"/>
          </p:nvPr>
        </p:nvSpPr>
        <p:spPr>
          <a:xfrm>
            <a:off x="1141413" y="4770002"/>
            <a:ext cx="7264761" cy="1427851"/>
          </a:xfrm>
        </p:spPr>
        <p:txBody>
          <a:bodyPr vert="horz" lIns="91440" tIns="45720" rIns="91440" bIns="45720" rtlCol="0" anchor="t">
            <a:normAutofit/>
          </a:bodyPr>
          <a:lstStyle/>
          <a:p>
            <a:pPr>
              <a:buFont typeface="Arial"/>
              <a:buChar char="•"/>
            </a:pPr>
            <a:r>
              <a:rPr lang="en-US" dirty="0"/>
              <a:t>Numerous post conflict negotiations and consequences</a:t>
            </a:r>
          </a:p>
          <a:p>
            <a:pPr>
              <a:buFont typeface="Arial"/>
              <a:buChar char="•"/>
            </a:pPr>
            <a:r>
              <a:rPr lang="en-US" dirty="0"/>
              <a:t>Mediation training: making voices hear through arts practice?</a:t>
            </a:r>
          </a:p>
        </p:txBody>
      </p:sp>
      <p:sp>
        <p:nvSpPr>
          <p:cNvPr id="18" name="Rectangle: Top Corners Rounded 17">
            <a:extLst>
              <a:ext uri="{FF2B5EF4-FFF2-40B4-BE49-F238E27FC236}">
                <a16:creationId xmlns:a16="http://schemas.microsoft.com/office/drawing/2014/main" id="{797388D1-14F3-496A-A8D5-C753CA4B0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57692" y="1480693"/>
            <a:ext cx="5054856" cy="3413760"/>
          </a:xfrm>
          <a:prstGeom prst="round2SameRect">
            <a:avLst>
              <a:gd name="adj1" fmla="val 3803"/>
              <a:gd name="adj2"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website&#10;&#10;Description automatically generated">
            <a:extLst>
              <a:ext uri="{FF2B5EF4-FFF2-40B4-BE49-F238E27FC236}">
                <a16:creationId xmlns:a16="http://schemas.microsoft.com/office/drawing/2014/main" id="{00190C2D-454A-2FDF-B47D-7D06E838F6C4}"/>
              </a:ext>
            </a:extLst>
          </p:cNvPr>
          <p:cNvPicPr>
            <a:picLocks noChangeAspect="1"/>
          </p:cNvPicPr>
          <p:nvPr/>
        </p:nvPicPr>
        <p:blipFill rotWithShape="1">
          <a:blip r:embed="rId5"/>
          <a:srcRect t="2061" r="-3" b="-3"/>
          <a:stretch/>
        </p:blipFill>
        <p:spPr>
          <a:xfrm>
            <a:off x="8945880" y="823849"/>
            <a:ext cx="3246120" cy="4727448"/>
          </a:xfrm>
          <a:custGeom>
            <a:avLst/>
            <a:gdLst/>
            <a:ahLst/>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p:spPr>
      </p:pic>
    </p:spTree>
    <p:extLst>
      <p:ext uri="{BB962C8B-B14F-4D97-AF65-F5344CB8AC3E}">
        <p14:creationId xmlns:p14="http://schemas.microsoft.com/office/powerpoint/2010/main" val="2093858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1012</TotalTime>
  <Words>158</Words>
  <Application>Microsoft Macintosh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Mesh</vt:lpstr>
      <vt:lpstr>Nicola Dahrendorf introduction</vt:lpstr>
      <vt:lpstr>Refugees</vt:lpstr>
      <vt:lpstr>Refugees and Peace keeping</vt:lpstr>
      <vt:lpstr>Zaire / democratic republic of congo (DRC)</vt:lpstr>
      <vt:lpstr>Humanitarian Disasters &amp; human rights  Investigations into sea</vt:lpstr>
      <vt:lpstr>Post conflict security &amp;justice academia: a Review of un peace operations</vt:lpstr>
      <vt:lpstr>Peace processes and mediation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Nicola Dahrendorf</dc:title>
  <dc:creator>Nicola Dahrendorf</dc:creator>
  <cp:lastModifiedBy>Nicola Dahrendorf</cp:lastModifiedBy>
  <cp:revision>19</cp:revision>
  <dcterms:created xsi:type="dcterms:W3CDTF">2023-04-11T15:24:11Z</dcterms:created>
  <dcterms:modified xsi:type="dcterms:W3CDTF">2023-04-12T08:16:24Z</dcterms:modified>
</cp:coreProperties>
</file>