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9" r:id="rId4"/>
    <p:sldId id="268" r:id="rId5"/>
    <p:sldId id="272" r:id="rId6"/>
    <p:sldId id="261" r:id="rId7"/>
    <p:sldId id="263" r:id="rId8"/>
    <p:sldId id="27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63"/>
    <p:restoredTop sz="96327"/>
  </p:normalViewPr>
  <p:slideViewPr>
    <p:cSldViewPr snapToGrid="0" snapToObjects="1">
      <p:cViewPr varScale="1">
        <p:scale>
          <a:sx n="128" d="100"/>
          <a:sy n="128" d="100"/>
        </p:scale>
        <p:origin x="15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64E227-E281-47C1-AB4C-93D88B19132F}"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048CF9CE-4A67-4A86-B145-B6DFD6EC1E3E}">
      <dgm:prSet/>
      <dgm:spPr/>
      <dgm:t>
        <a:bodyPr/>
        <a:lstStyle/>
        <a:p>
          <a:pPr>
            <a:lnSpc>
              <a:spcPct val="100000"/>
            </a:lnSpc>
          </a:pPr>
          <a:r>
            <a:rPr lang="en-US" dirty="0"/>
            <a:t>1. FRAMING: Why this exploration?</a:t>
          </a:r>
        </a:p>
      </dgm:t>
    </dgm:pt>
    <dgm:pt modelId="{50265280-B3BD-42FC-9C9F-5AB4FBFECAE0}" type="parTrans" cxnId="{5C70A601-FE5A-41C2-B1C9-6140DD8478C7}">
      <dgm:prSet/>
      <dgm:spPr/>
      <dgm:t>
        <a:bodyPr/>
        <a:lstStyle/>
        <a:p>
          <a:endParaRPr lang="en-US"/>
        </a:p>
      </dgm:t>
    </dgm:pt>
    <dgm:pt modelId="{F5702460-E735-4B12-B9E0-50816DE5E7E8}" type="sibTrans" cxnId="{5C70A601-FE5A-41C2-B1C9-6140DD8478C7}">
      <dgm:prSet/>
      <dgm:spPr/>
      <dgm:t>
        <a:bodyPr/>
        <a:lstStyle/>
        <a:p>
          <a:endParaRPr lang="en-US"/>
        </a:p>
      </dgm:t>
    </dgm:pt>
    <dgm:pt modelId="{CB9774C8-A846-421F-8E4F-F99EEC0858D3}">
      <dgm:prSet/>
      <dgm:spPr/>
      <dgm:t>
        <a:bodyPr/>
        <a:lstStyle/>
        <a:p>
          <a:pPr>
            <a:lnSpc>
              <a:spcPct val="100000"/>
            </a:lnSpc>
          </a:pPr>
          <a:r>
            <a:rPr lang="en-US" dirty="0"/>
            <a:t>2. What is the issue and what are the questions?</a:t>
          </a:r>
        </a:p>
      </dgm:t>
    </dgm:pt>
    <dgm:pt modelId="{F9B410C7-4D69-473F-87B0-D11B9215F200}" type="parTrans" cxnId="{BB707AC1-7EF2-49CA-A6CE-FCD988566DA7}">
      <dgm:prSet/>
      <dgm:spPr/>
      <dgm:t>
        <a:bodyPr/>
        <a:lstStyle/>
        <a:p>
          <a:endParaRPr lang="en-US"/>
        </a:p>
      </dgm:t>
    </dgm:pt>
    <dgm:pt modelId="{B318CBA4-B333-43AD-8021-BB6A9A92C761}" type="sibTrans" cxnId="{BB707AC1-7EF2-49CA-A6CE-FCD988566DA7}">
      <dgm:prSet/>
      <dgm:spPr/>
      <dgm:t>
        <a:bodyPr/>
        <a:lstStyle/>
        <a:p>
          <a:endParaRPr lang="en-US"/>
        </a:p>
      </dgm:t>
    </dgm:pt>
    <dgm:pt modelId="{339C2AC6-0ED3-4B70-972B-20640CB73FAB}">
      <dgm:prSet/>
      <dgm:spPr/>
      <dgm:t>
        <a:bodyPr/>
        <a:lstStyle/>
        <a:p>
          <a:pPr>
            <a:lnSpc>
              <a:spcPct val="100000"/>
            </a:lnSpc>
          </a:pPr>
          <a:r>
            <a:rPr lang="en-US" dirty="0"/>
            <a:t>4. Concrete entry points: how can arts practice contribute in peace processes? </a:t>
          </a:r>
        </a:p>
      </dgm:t>
    </dgm:pt>
    <dgm:pt modelId="{E7696944-2F5D-419B-A803-9BEE65917F24}" type="parTrans" cxnId="{10C2DA96-5291-4407-8C05-4D49105707EC}">
      <dgm:prSet/>
      <dgm:spPr/>
      <dgm:t>
        <a:bodyPr/>
        <a:lstStyle/>
        <a:p>
          <a:endParaRPr lang="en-US"/>
        </a:p>
      </dgm:t>
    </dgm:pt>
    <dgm:pt modelId="{0A492325-7328-4025-90D4-4E6E52C3DB6F}" type="sibTrans" cxnId="{10C2DA96-5291-4407-8C05-4D49105707EC}">
      <dgm:prSet/>
      <dgm:spPr/>
      <dgm:t>
        <a:bodyPr/>
        <a:lstStyle/>
        <a:p>
          <a:endParaRPr lang="en-US"/>
        </a:p>
      </dgm:t>
    </dgm:pt>
    <dgm:pt modelId="{72514225-2624-D047-B8AE-666203627422}">
      <dgm:prSet/>
      <dgm:spPr/>
      <dgm:t>
        <a:bodyPr/>
        <a:lstStyle/>
        <a:p>
          <a:pPr>
            <a:lnSpc>
              <a:spcPct val="100000"/>
            </a:lnSpc>
          </a:pPr>
          <a:r>
            <a:rPr lang="en-US" dirty="0"/>
            <a:t>3.Key themes</a:t>
          </a:r>
        </a:p>
      </dgm:t>
    </dgm:pt>
    <dgm:pt modelId="{BE67770F-462C-0846-AA58-6E8CB08A2BF6}" type="parTrans" cxnId="{0A2CDE61-6102-DF4F-8D03-FC3C970CD826}">
      <dgm:prSet/>
      <dgm:spPr/>
      <dgm:t>
        <a:bodyPr/>
        <a:lstStyle/>
        <a:p>
          <a:endParaRPr lang="en-GB"/>
        </a:p>
      </dgm:t>
    </dgm:pt>
    <dgm:pt modelId="{84690707-73F5-464B-B391-A87DAB5BD50A}" type="sibTrans" cxnId="{0A2CDE61-6102-DF4F-8D03-FC3C970CD826}">
      <dgm:prSet/>
      <dgm:spPr/>
      <dgm:t>
        <a:bodyPr/>
        <a:lstStyle/>
        <a:p>
          <a:endParaRPr lang="en-GB"/>
        </a:p>
      </dgm:t>
    </dgm:pt>
    <dgm:pt modelId="{D89915FB-468A-6D4B-B2D7-014188DE7569}" type="pres">
      <dgm:prSet presAssocID="{9F64E227-E281-47C1-AB4C-93D88B19132F}" presName="vert0" presStyleCnt="0">
        <dgm:presLayoutVars>
          <dgm:dir/>
          <dgm:animOne val="branch"/>
          <dgm:animLvl val="lvl"/>
        </dgm:presLayoutVars>
      </dgm:prSet>
      <dgm:spPr/>
    </dgm:pt>
    <dgm:pt modelId="{B4EAC0C0-F78B-5144-AE81-3EF108FCFB9C}" type="pres">
      <dgm:prSet presAssocID="{048CF9CE-4A67-4A86-B145-B6DFD6EC1E3E}" presName="thickLine" presStyleLbl="alignNode1" presStyleIdx="0" presStyleCnt="4"/>
      <dgm:spPr/>
    </dgm:pt>
    <dgm:pt modelId="{86C7CA69-DC05-9541-9990-6B8CB0C464CE}" type="pres">
      <dgm:prSet presAssocID="{048CF9CE-4A67-4A86-B145-B6DFD6EC1E3E}" presName="horz1" presStyleCnt="0"/>
      <dgm:spPr/>
    </dgm:pt>
    <dgm:pt modelId="{E70889B1-3807-8B4E-B439-0C23BC79B0EF}" type="pres">
      <dgm:prSet presAssocID="{048CF9CE-4A67-4A86-B145-B6DFD6EC1E3E}" presName="tx1" presStyleLbl="revTx" presStyleIdx="0" presStyleCnt="4"/>
      <dgm:spPr/>
    </dgm:pt>
    <dgm:pt modelId="{49504FAE-B3EE-D74D-857F-FFD422A9BC57}" type="pres">
      <dgm:prSet presAssocID="{048CF9CE-4A67-4A86-B145-B6DFD6EC1E3E}" presName="vert1" presStyleCnt="0"/>
      <dgm:spPr/>
    </dgm:pt>
    <dgm:pt modelId="{E3EA6E29-BD49-2244-ABAD-AE91543CA7F1}" type="pres">
      <dgm:prSet presAssocID="{CB9774C8-A846-421F-8E4F-F99EEC0858D3}" presName="thickLine" presStyleLbl="alignNode1" presStyleIdx="1" presStyleCnt="4"/>
      <dgm:spPr/>
    </dgm:pt>
    <dgm:pt modelId="{A1D1D528-1BE6-1B45-9847-A1D7BE0D7FFE}" type="pres">
      <dgm:prSet presAssocID="{CB9774C8-A846-421F-8E4F-F99EEC0858D3}" presName="horz1" presStyleCnt="0"/>
      <dgm:spPr/>
    </dgm:pt>
    <dgm:pt modelId="{91504787-807B-7143-A4A6-46E5B98C92E2}" type="pres">
      <dgm:prSet presAssocID="{CB9774C8-A846-421F-8E4F-F99EEC0858D3}" presName="tx1" presStyleLbl="revTx" presStyleIdx="1" presStyleCnt="4"/>
      <dgm:spPr/>
    </dgm:pt>
    <dgm:pt modelId="{C4F839FC-3928-E242-8AAA-348B634D4040}" type="pres">
      <dgm:prSet presAssocID="{CB9774C8-A846-421F-8E4F-F99EEC0858D3}" presName="vert1" presStyleCnt="0"/>
      <dgm:spPr/>
    </dgm:pt>
    <dgm:pt modelId="{8EE42932-3314-D047-BE9B-56AA6FCCE106}" type="pres">
      <dgm:prSet presAssocID="{72514225-2624-D047-B8AE-666203627422}" presName="thickLine" presStyleLbl="alignNode1" presStyleIdx="2" presStyleCnt="4"/>
      <dgm:spPr/>
    </dgm:pt>
    <dgm:pt modelId="{32D053F6-01FF-5949-A129-176CCA7DDE47}" type="pres">
      <dgm:prSet presAssocID="{72514225-2624-D047-B8AE-666203627422}" presName="horz1" presStyleCnt="0"/>
      <dgm:spPr/>
    </dgm:pt>
    <dgm:pt modelId="{0956AB66-3F04-374F-9B96-0DB84D5F132F}" type="pres">
      <dgm:prSet presAssocID="{72514225-2624-D047-B8AE-666203627422}" presName="tx1" presStyleLbl="revTx" presStyleIdx="2" presStyleCnt="4"/>
      <dgm:spPr/>
    </dgm:pt>
    <dgm:pt modelId="{ED3C89D1-6EC1-8148-8A56-305A9F3D7A04}" type="pres">
      <dgm:prSet presAssocID="{72514225-2624-D047-B8AE-666203627422}" presName="vert1" presStyleCnt="0"/>
      <dgm:spPr/>
    </dgm:pt>
    <dgm:pt modelId="{633FAB29-98C4-3F4C-8B56-BE676CD7A1BF}" type="pres">
      <dgm:prSet presAssocID="{339C2AC6-0ED3-4B70-972B-20640CB73FAB}" presName="thickLine" presStyleLbl="alignNode1" presStyleIdx="3" presStyleCnt="4"/>
      <dgm:spPr/>
    </dgm:pt>
    <dgm:pt modelId="{C87E2E3B-289C-DE45-829D-9F9C3BAADF46}" type="pres">
      <dgm:prSet presAssocID="{339C2AC6-0ED3-4B70-972B-20640CB73FAB}" presName="horz1" presStyleCnt="0"/>
      <dgm:spPr/>
    </dgm:pt>
    <dgm:pt modelId="{5669634B-57C0-E14F-BC36-D8FF22823339}" type="pres">
      <dgm:prSet presAssocID="{339C2AC6-0ED3-4B70-972B-20640CB73FAB}" presName="tx1" presStyleLbl="revTx" presStyleIdx="3" presStyleCnt="4" custScaleY="187793"/>
      <dgm:spPr/>
    </dgm:pt>
    <dgm:pt modelId="{BB4A8B10-C114-9B4E-B271-BAC745705C49}" type="pres">
      <dgm:prSet presAssocID="{339C2AC6-0ED3-4B70-972B-20640CB73FAB}" presName="vert1" presStyleCnt="0"/>
      <dgm:spPr/>
    </dgm:pt>
  </dgm:ptLst>
  <dgm:cxnLst>
    <dgm:cxn modelId="{5C70A601-FE5A-41C2-B1C9-6140DD8478C7}" srcId="{9F64E227-E281-47C1-AB4C-93D88B19132F}" destId="{048CF9CE-4A67-4A86-B145-B6DFD6EC1E3E}" srcOrd="0" destOrd="0" parTransId="{50265280-B3BD-42FC-9C9F-5AB4FBFECAE0}" sibTransId="{F5702460-E735-4B12-B9E0-50816DE5E7E8}"/>
    <dgm:cxn modelId="{895D7F25-9052-ED49-9EF6-6D1E61DE807E}" type="presOf" srcId="{CB9774C8-A846-421F-8E4F-F99EEC0858D3}" destId="{91504787-807B-7143-A4A6-46E5B98C92E2}" srcOrd="0" destOrd="0" presId="urn:microsoft.com/office/officeart/2008/layout/LinedList"/>
    <dgm:cxn modelId="{3BEEE726-7F13-BD4A-B732-BC4B5775E3D5}" type="presOf" srcId="{9F64E227-E281-47C1-AB4C-93D88B19132F}" destId="{D89915FB-468A-6D4B-B2D7-014188DE7569}" srcOrd="0" destOrd="0" presId="urn:microsoft.com/office/officeart/2008/layout/LinedList"/>
    <dgm:cxn modelId="{0A2CDE61-6102-DF4F-8D03-FC3C970CD826}" srcId="{9F64E227-E281-47C1-AB4C-93D88B19132F}" destId="{72514225-2624-D047-B8AE-666203627422}" srcOrd="2" destOrd="0" parTransId="{BE67770F-462C-0846-AA58-6E8CB08A2BF6}" sibTransId="{84690707-73F5-464B-B391-A87DAB5BD50A}"/>
    <dgm:cxn modelId="{8C5F8079-D0FE-F047-9B7D-4E47B8E3BFC2}" type="presOf" srcId="{72514225-2624-D047-B8AE-666203627422}" destId="{0956AB66-3F04-374F-9B96-0DB84D5F132F}" srcOrd="0" destOrd="0" presId="urn:microsoft.com/office/officeart/2008/layout/LinedList"/>
    <dgm:cxn modelId="{3D8BAF91-D43D-A546-A077-EC3D5E838E54}" type="presOf" srcId="{339C2AC6-0ED3-4B70-972B-20640CB73FAB}" destId="{5669634B-57C0-E14F-BC36-D8FF22823339}" srcOrd="0" destOrd="0" presId="urn:microsoft.com/office/officeart/2008/layout/LinedList"/>
    <dgm:cxn modelId="{10C2DA96-5291-4407-8C05-4D49105707EC}" srcId="{9F64E227-E281-47C1-AB4C-93D88B19132F}" destId="{339C2AC6-0ED3-4B70-972B-20640CB73FAB}" srcOrd="3" destOrd="0" parTransId="{E7696944-2F5D-419B-A803-9BEE65917F24}" sibTransId="{0A492325-7328-4025-90D4-4E6E52C3DB6F}"/>
    <dgm:cxn modelId="{BB707AC1-7EF2-49CA-A6CE-FCD988566DA7}" srcId="{9F64E227-E281-47C1-AB4C-93D88B19132F}" destId="{CB9774C8-A846-421F-8E4F-F99EEC0858D3}" srcOrd="1" destOrd="0" parTransId="{F9B410C7-4D69-473F-87B0-D11B9215F200}" sibTransId="{B318CBA4-B333-43AD-8021-BB6A9A92C761}"/>
    <dgm:cxn modelId="{05ACE4D1-EE34-A847-9625-32AEC41DED59}" type="presOf" srcId="{048CF9CE-4A67-4A86-B145-B6DFD6EC1E3E}" destId="{E70889B1-3807-8B4E-B439-0C23BC79B0EF}" srcOrd="0" destOrd="0" presId="urn:microsoft.com/office/officeart/2008/layout/LinedList"/>
    <dgm:cxn modelId="{85C48A23-D351-0E44-BF6F-8123F7C04253}" type="presParOf" srcId="{D89915FB-468A-6D4B-B2D7-014188DE7569}" destId="{B4EAC0C0-F78B-5144-AE81-3EF108FCFB9C}" srcOrd="0" destOrd="0" presId="urn:microsoft.com/office/officeart/2008/layout/LinedList"/>
    <dgm:cxn modelId="{3F858044-9DAC-DC4D-A7FD-37B50C7E4EC3}" type="presParOf" srcId="{D89915FB-468A-6D4B-B2D7-014188DE7569}" destId="{86C7CA69-DC05-9541-9990-6B8CB0C464CE}" srcOrd="1" destOrd="0" presId="urn:microsoft.com/office/officeart/2008/layout/LinedList"/>
    <dgm:cxn modelId="{0581A93F-EFF0-034F-B837-71F930E073F9}" type="presParOf" srcId="{86C7CA69-DC05-9541-9990-6B8CB0C464CE}" destId="{E70889B1-3807-8B4E-B439-0C23BC79B0EF}" srcOrd="0" destOrd="0" presId="urn:microsoft.com/office/officeart/2008/layout/LinedList"/>
    <dgm:cxn modelId="{D9098E65-DCA1-CC4B-AD64-D8E6645E41B5}" type="presParOf" srcId="{86C7CA69-DC05-9541-9990-6B8CB0C464CE}" destId="{49504FAE-B3EE-D74D-857F-FFD422A9BC57}" srcOrd="1" destOrd="0" presId="urn:microsoft.com/office/officeart/2008/layout/LinedList"/>
    <dgm:cxn modelId="{7480D377-78E3-6845-AEDF-FFF0C22628E8}" type="presParOf" srcId="{D89915FB-468A-6D4B-B2D7-014188DE7569}" destId="{E3EA6E29-BD49-2244-ABAD-AE91543CA7F1}" srcOrd="2" destOrd="0" presId="urn:microsoft.com/office/officeart/2008/layout/LinedList"/>
    <dgm:cxn modelId="{3486A247-8063-E649-A2E3-CDFB5F50CB0F}" type="presParOf" srcId="{D89915FB-468A-6D4B-B2D7-014188DE7569}" destId="{A1D1D528-1BE6-1B45-9847-A1D7BE0D7FFE}" srcOrd="3" destOrd="0" presId="urn:microsoft.com/office/officeart/2008/layout/LinedList"/>
    <dgm:cxn modelId="{8DA126AB-6660-EB44-A38A-49A2E2AF6095}" type="presParOf" srcId="{A1D1D528-1BE6-1B45-9847-A1D7BE0D7FFE}" destId="{91504787-807B-7143-A4A6-46E5B98C92E2}" srcOrd="0" destOrd="0" presId="urn:microsoft.com/office/officeart/2008/layout/LinedList"/>
    <dgm:cxn modelId="{A2C7BB84-F840-9244-A507-E51CAAD3E27E}" type="presParOf" srcId="{A1D1D528-1BE6-1B45-9847-A1D7BE0D7FFE}" destId="{C4F839FC-3928-E242-8AAA-348B634D4040}" srcOrd="1" destOrd="0" presId="urn:microsoft.com/office/officeart/2008/layout/LinedList"/>
    <dgm:cxn modelId="{3DC5F503-4F85-E148-BE7B-7A36F15356C7}" type="presParOf" srcId="{D89915FB-468A-6D4B-B2D7-014188DE7569}" destId="{8EE42932-3314-D047-BE9B-56AA6FCCE106}" srcOrd="4" destOrd="0" presId="urn:microsoft.com/office/officeart/2008/layout/LinedList"/>
    <dgm:cxn modelId="{FEEB9762-649E-564A-AD1B-A4F081449B6F}" type="presParOf" srcId="{D89915FB-468A-6D4B-B2D7-014188DE7569}" destId="{32D053F6-01FF-5949-A129-176CCA7DDE47}" srcOrd="5" destOrd="0" presId="urn:microsoft.com/office/officeart/2008/layout/LinedList"/>
    <dgm:cxn modelId="{9A803B32-E751-594E-9347-19BC66F216FC}" type="presParOf" srcId="{32D053F6-01FF-5949-A129-176CCA7DDE47}" destId="{0956AB66-3F04-374F-9B96-0DB84D5F132F}" srcOrd="0" destOrd="0" presId="urn:microsoft.com/office/officeart/2008/layout/LinedList"/>
    <dgm:cxn modelId="{93FFB694-E1AA-A54F-96A9-F844930F86C4}" type="presParOf" srcId="{32D053F6-01FF-5949-A129-176CCA7DDE47}" destId="{ED3C89D1-6EC1-8148-8A56-305A9F3D7A04}" srcOrd="1" destOrd="0" presId="urn:microsoft.com/office/officeart/2008/layout/LinedList"/>
    <dgm:cxn modelId="{535C1087-6529-D444-8556-98A67988F2E4}" type="presParOf" srcId="{D89915FB-468A-6D4B-B2D7-014188DE7569}" destId="{633FAB29-98C4-3F4C-8B56-BE676CD7A1BF}" srcOrd="6" destOrd="0" presId="urn:microsoft.com/office/officeart/2008/layout/LinedList"/>
    <dgm:cxn modelId="{36AE71E8-70CE-1242-821D-FAD1D5519010}" type="presParOf" srcId="{D89915FB-468A-6D4B-B2D7-014188DE7569}" destId="{C87E2E3B-289C-DE45-829D-9F9C3BAADF46}" srcOrd="7" destOrd="0" presId="urn:microsoft.com/office/officeart/2008/layout/LinedList"/>
    <dgm:cxn modelId="{09552C2C-AB67-4F41-BFB4-C73AED389262}" type="presParOf" srcId="{C87E2E3B-289C-DE45-829D-9F9C3BAADF46}" destId="{5669634B-57C0-E14F-BC36-D8FF22823339}" srcOrd="0" destOrd="0" presId="urn:microsoft.com/office/officeart/2008/layout/LinedList"/>
    <dgm:cxn modelId="{2ACF1277-0B1D-2E4D-978F-C9BC5204E5F5}" type="presParOf" srcId="{C87E2E3B-289C-DE45-829D-9F9C3BAADF46}" destId="{BB4A8B10-C114-9B4E-B271-BAC745705C49}"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B8743-697A-401B-BBF1-447E1DDD696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20D8316-48AF-4BBF-B4E8-29D6D63F9D40}">
      <dgm:prSet/>
      <dgm:spPr/>
      <dgm:t>
        <a:bodyPr/>
        <a:lstStyle/>
        <a:p>
          <a:pPr>
            <a:lnSpc>
              <a:spcPct val="100000"/>
            </a:lnSpc>
            <a:defRPr cap="all"/>
          </a:pPr>
          <a:r>
            <a:rPr lang="en-US"/>
            <a:t>Artists</a:t>
          </a:r>
        </a:p>
      </dgm:t>
    </dgm:pt>
    <dgm:pt modelId="{2D09481E-2A52-410C-8731-737CF3B49DB3}" type="parTrans" cxnId="{D9128FE0-FB30-4059-8E04-238317BB2920}">
      <dgm:prSet/>
      <dgm:spPr/>
      <dgm:t>
        <a:bodyPr/>
        <a:lstStyle/>
        <a:p>
          <a:endParaRPr lang="en-US"/>
        </a:p>
      </dgm:t>
    </dgm:pt>
    <dgm:pt modelId="{B3C4B0D8-8DD5-44B8-87D7-B68126905401}" type="sibTrans" cxnId="{D9128FE0-FB30-4059-8E04-238317BB2920}">
      <dgm:prSet/>
      <dgm:spPr/>
      <dgm:t>
        <a:bodyPr/>
        <a:lstStyle/>
        <a:p>
          <a:endParaRPr lang="en-US"/>
        </a:p>
      </dgm:t>
    </dgm:pt>
    <dgm:pt modelId="{5CE09048-7D4A-4EE5-9BE3-84F907CF58AC}">
      <dgm:prSet/>
      <dgm:spPr/>
      <dgm:t>
        <a:bodyPr/>
        <a:lstStyle/>
        <a:p>
          <a:pPr>
            <a:lnSpc>
              <a:spcPct val="100000"/>
            </a:lnSpc>
            <a:defRPr cap="all"/>
          </a:pPr>
          <a:r>
            <a:rPr lang="en-US" dirty="0"/>
            <a:t>Mediation 101: Track1, Track 2, Track 1.5 and Track 3</a:t>
          </a:r>
        </a:p>
      </dgm:t>
    </dgm:pt>
    <dgm:pt modelId="{6ED63FA9-8875-403E-B206-482CB6876BBA}" type="parTrans" cxnId="{C02561BA-1938-4EFF-B437-9DB9A5210D41}">
      <dgm:prSet/>
      <dgm:spPr/>
      <dgm:t>
        <a:bodyPr/>
        <a:lstStyle/>
        <a:p>
          <a:endParaRPr lang="en-US"/>
        </a:p>
      </dgm:t>
    </dgm:pt>
    <dgm:pt modelId="{45C07682-A2D3-473A-A6FB-77C26F8EF1D8}" type="sibTrans" cxnId="{C02561BA-1938-4EFF-B437-9DB9A5210D41}">
      <dgm:prSet/>
      <dgm:spPr/>
      <dgm:t>
        <a:bodyPr/>
        <a:lstStyle/>
        <a:p>
          <a:endParaRPr lang="en-US"/>
        </a:p>
      </dgm:t>
    </dgm:pt>
    <dgm:pt modelId="{90489A34-74A2-054D-83B5-647F823D23E9}">
      <dgm:prSet/>
      <dgm:spPr/>
      <dgm:t>
        <a:bodyPr/>
        <a:lstStyle/>
        <a:p>
          <a:pPr>
            <a:lnSpc>
              <a:spcPct val="100000"/>
            </a:lnSpc>
            <a:defRPr cap="all"/>
          </a:pPr>
          <a:r>
            <a:rPr lang="en-US" dirty="0"/>
            <a:t>arts and arts practice</a:t>
          </a:r>
        </a:p>
      </dgm:t>
    </dgm:pt>
    <dgm:pt modelId="{C54F8074-1154-4C42-9E10-510568F2B4E6}" type="sibTrans" cxnId="{FCF93F01-8217-8346-BCCD-12C8DB48A184}">
      <dgm:prSet/>
      <dgm:spPr/>
      <dgm:t>
        <a:bodyPr/>
        <a:lstStyle/>
        <a:p>
          <a:endParaRPr lang="en-GB"/>
        </a:p>
      </dgm:t>
    </dgm:pt>
    <dgm:pt modelId="{3F1637A2-7507-6A42-8B7A-3BDCDE4CB697}" type="parTrans" cxnId="{FCF93F01-8217-8346-BCCD-12C8DB48A184}">
      <dgm:prSet/>
      <dgm:spPr/>
      <dgm:t>
        <a:bodyPr/>
        <a:lstStyle/>
        <a:p>
          <a:endParaRPr lang="en-GB"/>
        </a:p>
      </dgm:t>
    </dgm:pt>
    <dgm:pt modelId="{EDA62B78-CAE9-468A-A4A9-6FC1BCBE7871}" type="pres">
      <dgm:prSet presAssocID="{DEDB8743-697A-401B-BBF1-447E1DDD696E}" presName="root" presStyleCnt="0">
        <dgm:presLayoutVars>
          <dgm:dir/>
          <dgm:resizeHandles val="exact"/>
        </dgm:presLayoutVars>
      </dgm:prSet>
      <dgm:spPr/>
    </dgm:pt>
    <dgm:pt modelId="{00820E7E-0BC2-460C-8049-94276A21177C}" type="pres">
      <dgm:prSet presAssocID="{620D8316-48AF-4BBF-B4E8-29D6D63F9D40}" presName="compNode" presStyleCnt="0"/>
      <dgm:spPr/>
    </dgm:pt>
    <dgm:pt modelId="{0AF36356-AEB0-4272-A40C-109661BFF761}" type="pres">
      <dgm:prSet presAssocID="{620D8316-48AF-4BBF-B4E8-29D6D63F9D40}" presName="iconBgRect" presStyleLbl="bgShp" presStyleIdx="0" presStyleCnt="3"/>
      <dgm:spPr/>
    </dgm:pt>
    <dgm:pt modelId="{EF23758F-153A-4159-8DA6-32604D2AB3BF}" type="pres">
      <dgm:prSet presAssocID="{620D8316-48AF-4BBF-B4E8-29D6D63F9D40}" presName="iconRect" presStyleLbl="node1" presStyleIdx="0" presStyleCnt="3" custLinFactNeighborX="13704" custLinFactNeighborY="4306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lette"/>
        </a:ext>
      </dgm:extLst>
    </dgm:pt>
    <dgm:pt modelId="{62DBBFAA-7C89-43EF-A8C8-7DCBD15B440C}" type="pres">
      <dgm:prSet presAssocID="{620D8316-48AF-4BBF-B4E8-29D6D63F9D40}" presName="spaceRect" presStyleCnt="0"/>
      <dgm:spPr/>
    </dgm:pt>
    <dgm:pt modelId="{FDA6ED85-9813-4CA6-A576-EB69AEBB4F4C}" type="pres">
      <dgm:prSet presAssocID="{620D8316-48AF-4BBF-B4E8-29D6D63F9D40}" presName="textRect" presStyleLbl="revTx" presStyleIdx="0" presStyleCnt="3">
        <dgm:presLayoutVars>
          <dgm:chMax val="1"/>
          <dgm:chPref val="1"/>
        </dgm:presLayoutVars>
      </dgm:prSet>
      <dgm:spPr/>
    </dgm:pt>
    <dgm:pt modelId="{78BEFD88-E68F-4081-980D-431A661E214F}" type="pres">
      <dgm:prSet presAssocID="{B3C4B0D8-8DD5-44B8-87D7-B68126905401}" presName="sibTrans" presStyleCnt="0"/>
      <dgm:spPr/>
    </dgm:pt>
    <dgm:pt modelId="{E6F1B443-DD75-4659-A1D6-2BABC9CE11E7}" type="pres">
      <dgm:prSet presAssocID="{90489A34-74A2-054D-83B5-647F823D23E9}" presName="compNode" presStyleCnt="0"/>
      <dgm:spPr/>
    </dgm:pt>
    <dgm:pt modelId="{62398604-9ABF-4172-A9DE-5D94162512E2}" type="pres">
      <dgm:prSet presAssocID="{90489A34-74A2-054D-83B5-647F823D23E9}" presName="iconBgRect" presStyleLbl="bgShp" presStyleIdx="1" presStyleCnt="3"/>
      <dgm:spPr/>
    </dgm:pt>
    <dgm:pt modelId="{3859B879-467E-43CF-AB84-967C397A07A2}" type="pres">
      <dgm:prSet presAssocID="{90489A34-74A2-054D-83B5-647F823D23E9}" presName="iconRect" presStyleLbl="node1" presStyleIdx="1" presStyleCnt="3" custLinFactNeighborX="-1681" custLinFactNeighborY="8069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883A27C8-8785-4E6A-9BE5-6085ED28A32C}" type="pres">
      <dgm:prSet presAssocID="{90489A34-74A2-054D-83B5-647F823D23E9}" presName="spaceRect" presStyleCnt="0"/>
      <dgm:spPr/>
    </dgm:pt>
    <dgm:pt modelId="{3D49A833-3474-42A9-A67C-43FC82A6782A}" type="pres">
      <dgm:prSet presAssocID="{90489A34-74A2-054D-83B5-647F823D23E9}" presName="textRect" presStyleLbl="revTx" presStyleIdx="1" presStyleCnt="3">
        <dgm:presLayoutVars>
          <dgm:chMax val="1"/>
          <dgm:chPref val="1"/>
        </dgm:presLayoutVars>
      </dgm:prSet>
      <dgm:spPr/>
    </dgm:pt>
    <dgm:pt modelId="{FFF3DAA5-7985-4CEB-8F20-5FA62B1DC0D7}" type="pres">
      <dgm:prSet presAssocID="{C54F8074-1154-4C42-9E10-510568F2B4E6}" presName="sibTrans" presStyleCnt="0"/>
      <dgm:spPr/>
    </dgm:pt>
    <dgm:pt modelId="{0DC328EE-8DF1-4FE6-B79D-A145A71A9B63}" type="pres">
      <dgm:prSet presAssocID="{5CE09048-7D4A-4EE5-9BE3-84F907CF58AC}" presName="compNode" presStyleCnt="0"/>
      <dgm:spPr/>
    </dgm:pt>
    <dgm:pt modelId="{BF42C000-A798-4B9D-A9FE-A813959AA35C}" type="pres">
      <dgm:prSet presAssocID="{5CE09048-7D4A-4EE5-9BE3-84F907CF58AC}" presName="iconBgRect" presStyleLbl="bgShp" presStyleIdx="2" presStyleCnt="3"/>
      <dgm:spPr/>
    </dgm:pt>
    <dgm:pt modelId="{E552181C-8611-4133-8E1F-66E4FBE7072F}" type="pres">
      <dgm:prSet presAssocID="{5CE09048-7D4A-4EE5-9BE3-84F907CF58AC}" presName="iconRect" presStyleLbl="node1" presStyleIdx="2" presStyleCnt="3" custLinFactNeighborX="-6050" custLinFactNeighborY="-7564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mall paint brush"/>
        </a:ext>
      </dgm:extLst>
    </dgm:pt>
    <dgm:pt modelId="{1245FEBE-34CE-44FC-9556-B17164C806B9}" type="pres">
      <dgm:prSet presAssocID="{5CE09048-7D4A-4EE5-9BE3-84F907CF58AC}" presName="spaceRect" presStyleCnt="0"/>
      <dgm:spPr/>
    </dgm:pt>
    <dgm:pt modelId="{59B519D9-1C0D-4A44-9A98-7648A83EB2C7}" type="pres">
      <dgm:prSet presAssocID="{5CE09048-7D4A-4EE5-9BE3-84F907CF58AC}" presName="textRect" presStyleLbl="revTx" presStyleIdx="2" presStyleCnt="3">
        <dgm:presLayoutVars>
          <dgm:chMax val="1"/>
          <dgm:chPref val="1"/>
        </dgm:presLayoutVars>
      </dgm:prSet>
      <dgm:spPr/>
    </dgm:pt>
  </dgm:ptLst>
  <dgm:cxnLst>
    <dgm:cxn modelId="{FCF93F01-8217-8346-BCCD-12C8DB48A184}" srcId="{DEDB8743-697A-401B-BBF1-447E1DDD696E}" destId="{90489A34-74A2-054D-83B5-647F823D23E9}" srcOrd="1" destOrd="0" parTransId="{3F1637A2-7507-6A42-8B7A-3BDCDE4CB697}" sibTransId="{C54F8074-1154-4C42-9E10-510568F2B4E6}"/>
    <dgm:cxn modelId="{6ECA9907-23A3-994A-807B-1BDF904CB4F1}" type="presOf" srcId="{90489A34-74A2-054D-83B5-647F823D23E9}" destId="{3D49A833-3474-42A9-A67C-43FC82A6782A}" srcOrd="0" destOrd="0" presId="urn:microsoft.com/office/officeart/2018/5/layout/IconCircleLabelList"/>
    <dgm:cxn modelId="{5DD00468-AA6D-B84C-A9B8-38C7C60D564F}" type="presOf" srcId="{5CE09048-7D4A-4EE5-9BE3-84F907CF58AC}" destId="{59B519D9-1C0D-4A44-9A98-7648A83EB2C7}" srcOrd="0" destOrd="0" presId="urn:microsoft.com/office/officeart/2018/5/layout/IconCircleLabelList"/>
    <dgm:cxn modelId="{FDA8A387-2867-5A4A-B453-2CCFA156119F}" type="presOf" srcId="{620D8316-48AF-4BBF-B4E8-29D6D63F9D40}" destId="{FDA6ED85-9813-4CA6-A576-EB69AEBB4F4C}" srcOrd="0" destOrd="0" presId="urn:microsoft.com/office/officeart/2018/5/layout/IconCircleLabelList"/>
    <dgm:cxn modelId="{C02561BA-1938-4EFF-B437-9DB9A5210D41}" srcId="{DEDB8743-697A-401B-BBF1-447E1DDD696E}" destId="{5CE09048-7D4A-4EE5-9BE3-84F907CF58AC}" srcOrd="2" destOrd="0" parTransId="{6ED63FA9-8875-403E-B206-482CB6876BBA}" sibTransId="{45C07682-A2D3-473A-A6FB-77C26F8EF1D8}"/>
    <dgm:cxn modelId="{D9128FE0-FB30-4059-8E04-238317BB2920}" srcId="{DEDB8743-697A-401B-BBF1-447E1DDD696E}" destId="{620D8316-48AF-4BBF-B4E8-29D6D63F9D40}" srcOrd="0" destOrd="0" parTransId="{2D09481E-2A52-410C-8731-737CF3B49DB3}" sibTransId="{B3C4B0D8-8DD5-44B8-87D7-B68126905401}"/>
    <dgm:cxn modelId="{F3B90BEA-01F7-9644-9103-F55EAACD177A}" type="presOf" srcId="{DEDB8743-697A-401B-BBF1-447E1DDD696E}" destId="{EDA62B78-CAE9-468A-A4A9-6FC1BCBE7871}" srcOrd="0" destOrd="0" presId="urn:microsoft.com/office/officeart/2018/5/layout/IconCircleLabelList"/>
    <dgm:cxn modelId="{4A7890B2-3750-0A40-8BD4-CC6BC3050105}" type="presParOf" srcId="{EDA62B78-CAE9-468A-A4A9-6FC1BCBE7871}" destId="{00820E7E-0BC2-460C-8049-94276A21177C}" srcOrd="0" destOrd="0" presId="urn:microsoft.com/office/officeart/2018/5/layout/IconCircleLabelList"/>
    <dgm:cxn modelId="{5E9A5773-47C3-984F-BF0A-E8206C7655F6}" type="presParOf" srcId="{00820E7E-0BC2-460C-8049-94276A21177C}" destId="{0AF36356-AEB0-4272-A40C-109661BFF761}" srcOrd="0" destOrd="0" presId="urn:microsoft.com/office/officeart/2018/5/layout/IconCircleLabelList"/>
    <dgm:cxn modelId="{4A2FCFED-D777-E741-B6A6-2CB03B857F4C}" type="presParOf" srcId="{00820E7E-0BC2-460C-8049-94276A21177C}" destId="{EF23758F-153A-4159-8DA6-32604D2AB3BF}" srcOrd="1" destOrd="0" presId="urn:microsoft.com/office/officeart/2018/5/layout/IconCircleLabelList"/>
    <dgm:cxn modelId="{942C100D-6C1C-D745-8F1B-DC1ACECDD7BE}" type="presParOf" srcId="{00820E7E-0BC2-460C-8049-94276A21177C}" destId="{62DBBFAA-7C89-43EF-A8C8-7DCBD15B440C}" srcOrd="2" destOrd="0" presId="urn:microsoft.com/office/officeart/2018/5/layout/IconCircleLabelList"/>
    <dgm:cxn modelId="{97AEF13C-4237-E841-BA0A-B36113C9D2E9}" type="presParOf" srcId="{00820E7E-0BC2-460C-8049-94276A21177C}" destId="{FDA6ED85-9813-4CA6-A576-EB69AEBB4F4C}" srcOrd="3" destOrd="0" presId="urn:microsoft.com/office/officeart/2018/5/layout/IconCircleLabelList"/>
    <dgm:cxn modelId="{9B527037-D9F1-DD44-B43C-3F4F65D87D7D}" type="presParOf" srcId="{EDA62B78-CAE9-468A-A4A9-6FC1BCBE7871}" destId="{78BEFD88-E68F-4081-980D-431A661E214F}" srcOrd="1" destOrd="0" presId="urn:microsoft.com/office/officeart/2018/5/layout/IconCircleLabelList"/>
    <dgm:cxn modelId="{941E61F8-5839-5A4C-887B-B62D80A24DC4}" type="presParOf" srcId="{EDA62B78-CAE9-468A-A4A9-6FC1BCBE7871}" destId="{E6F1B443-DD75-4659-A1D6-2BABC9CE11E7}" srcOrd="2" destOrd="0" presId="urn:microsoft.com/office/officeart/2018/5/layout/IconCircleLabelList"/>
    <dgm:cxn modelId="{6713069F-6DE8-4742-907B-BB1E07433E29}" type="presParOf" srcId="{E6F1B443-DD75-4659-A1D6-2BABC9CE11E7}" destId="{62398604-9ABF-4172-A9DE-5D94162512E2}" srcOrd="0" destOrd="0" presId="urn:microsoft.com/office/officeart/2018/5/layout/IconCircleLabelList"/>
    <dgm:cxn modelId="{B660EFC8-BC77-2A4D-BFE1-BFFDD3B2F2A6}" type="presParOf" srcId="{E6F1B443-DD75-4659-A1D6-2BABC9CE11E7}" destId="{3859B879-467E-43CF-AB84-967C397A07A2}" srcOrd="1" destOrd="0" presId="urn:microsoft.com/office/officeart/2018/5/layout/IconCircleLabelList"/>
    <dgm:cxn modelId="{4D858EB7-CDBE-774A-9794-F88EDB9D1077}" type="presParOf" srcId="{E6F1B443-DD75-4659-A1D6-2BABC9CE11E7}" destId="{883A27C8-8785-4E6A-9BE5-6085ED28A32C}" srcOrd="2" destOrd="0" presId="urn:microsoft.com/office/officeart/2018/5/layout/IconCircleLabelList"/>
    <dgm:cxn modelId="{B31C7109-F9EA-3E4A-848F-49DFFF0475D2}" type="presParOf" srcId="{E6F1B443-DD75-4659-A1D6-2BABC9CE11E7}" destId="{3D49A833-3474-42A9-A67C-43FC82A6782A}" srcOrd="3" destOrd="0" presId="urn:microsoft.com/office/officeart/2018/5/layout/IconCircleLabelList"/>
    <dgm:cxn modelId="{B9ACDF51-1E61-AE40-987F-763AF1FDEE73}" type="presParOf" srcId="{EDA62B78-CAE9-468A-A4A9-6FC1BCBE7871}" destId="{FFF3DAA5-7985-4CEB-8F20-5FA62B1DC0D7}" srcOrd="3" destOrd="0" presId="urn:microsoft.com/office/officeart/2018/5/layout/IconCircleLabelList"/>
    <dgm:cxn modelId="{295B9D22-EDE8-A245-8394-9E6262E2C107}" type="presParOf" srcId="{EDA62B78-CAE9-468A-A4A9-6FC1BCBE7871}" destId="{0DC328EE-8DF1-4FE6-B79D-A145A71A9B63}" srcOrd="4" destOrd="0" presId="urn:microsoft.com/office/officeart/2018/5/layout/IconCircleLabelList"/>
    <dgm:cxn modelId="{08863961-D0EC-E44C-8B15-2C0329339047}" type="presParOf" srcId="{0DC328EE-8DF1-4FE6-B79D-A145A71A9B63}" destId="{BF42C000-A798-4B9D-A9FE-A813959AA35C}" srcOrd="0" destOrd="0" presId="urn:microsoft.com/office/officeart/2018/5/layout/IconCircleLabelList"/>
    <dgm:cxn modelId="{D29235F8-5F9B-6940-9C8F-467C108E6F4D}" type="presParOf" srcId="{0DC328EE-8DF1-4FE6-B79D-A145A71A9B63}" destId="{E552181C-8611-4133-8E1F-66E4FBE7072F}" srcOrd="1" destOrd="0" presId="urn:microsoft.com/office/officeart/2018/5/layout/IconCircleLabelList"/>
    <dgm:cxn modelId="{0B69BDF9-6338-204C-88A8-93DFA2597100}" type="presParOf" srcId="{0DC328EE-8DF1-4FE6-B79D-A145A71A9B63}" destId="{1245FEBE-34CE-44FC-9556-B17164C806B9}" srcOrd="2" destOrd="0" presId="urn:microsoft.com/office/officeart/2018/5/layout/IconCircleLabelList"/>
    <dgm:cxn modelId="{AD9AA69A-FDC9-9342-ADE3-28E6A4BBF74A}" type="presParOf" srcId="{0DC328EE-8DF1-4FE6-B79D-A145A71A9B63}" destId="{59B519D9-1C0D-4A44-9A98-7648A83EB2C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8DD268-C012-174E-830E-98EDC37C0D00}"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GB"/>
        </a:p>
      </dgm:t>
    </dgm:pt>
    <dgm:pt modelId="{5C7095EB-3171-BF46-A3D2-C281CEA4807F}">
      <dgm:prSet/>
      <dgm:spPr/>
      <dgm:t>
        <a:bodyPr/>
        <a:lstStyle/>
        <a:p>
          <a:r>
            <a:rPr lang="en-GB" b="1"/>
            <a:t>Track 1</a:t>
          </a:r>
          <a:r>
            <a:rPr lang="en-GB"/>
            <a:t>: instrument of foreign policy for the establishment and development of contacts between the governments of different states through the use of intermediaries mutually recognised by the respective parties.</a:t>
          </a:r>
        </a:p>
      </dgm:t>
    </dgm:pt>
    <dgm:pt modelId="{DD47E666-3959-5B47-9877-1B0908A9812C}" type="parTrans" cxnId="{D2F61B6D-6E79-EB4C-B1E7-F6B6BBF71E1C}">
      <dgm:prSet/>
      <dgm:spPr/>
      <dgm:t>
        <a:bodyPr/>
        <a:lstStyle/>
        <a:p>
          <a:endParaRPr lang="en-GB"/>
        </a:p>
      </dgm:t>
    </dgm:pt>
    <dgm:pt modelId="{AE1B2B82-6080-9342-93EC-C68B11B99E96}" type="sibTrans" cxnId="{D2F61B6D-6E79-EB4C-B1E7-F6B6BBF71E1C}">
      <dgm:prSet/>
      <dgm:spPr/>
      <dgm:t>
        <a:bodyPr/>
        <a:lstStyle/>
        <a:p>
          <a:endParaRPr lang="en-GB"/>
        </a:p>
      </dgm:t>
    </dgm:pt>
    <dgm:pt modelId="{A1A0616C-196A-E64E-A0E6-CE20F0B42C72}">
      <dgm:prSet/>
      <dgm:spPr/>
      <dgm:t>
        <a:bodyPr/>
        <a:lstStyle/>
        <a:p>
          <a:r>
            <a:rPr lang="en-GB" b="1"/>
            <a:t>Track 2:</a:t>
          </a:r>
          <a:r>
            <a:rPr lang="en-GB"/>
            <a:t> Unofficial, informal interaction between members of adversary groups or nations that aim to develop strategies, to influence public opinion, organize human and material resources in ways that might help resolve their conflicts.</a:t>
          </a:r>
          <a:br>
            <a:rPr lang="en-GB"/>
          </a:br>
          <a:endParaRPr lang="en-GB"/>
        </a:p>
      </dgm:t>
    </dgm:pt>
    <dgm:pt modelId="{131E242C-31AD-F34F-BA38-F0083A2572D7}" type="parTrans" cxnId="{7900B720-5306-9441-A88D-401CCEE9BAE8}">
      <dgm:prSet/>
      <dgm:spPr/>
      <dgm:t>
        <a:bodyPr/>
        <a:lstStyle/>
        <a:p>
          <a:endParaRPr lang="en-GB"/>
        </a:p>
      </dgm:t>
    </dgm:pt>
    <dgm:pt modelId="{B2114AEF-184C-1C48-81E2-B00C24730111}" type="sibTrans" cxnId="{7900B720-5306-9441-A88D-401CCEE9BAE8}">
      <dgm:prSet/>
      <dgm:spPr/>
      <dgm:t>
        <a:bodyPr/>
        <a:lstStyle/>
        <a:p>
          <a:endParaRPr lang="en-GB"/>
        </a:p>
      </dgm:t>
    </dgm:pt>
    <dgm:pt modelId="{57BFB2D9-A7DF-B84D-9584-5A333E0BB069}" type="pres">
      <dgm:prSet presAssocID="{248DD268-C012-174E-830E-98EDC37C0D00}" presName="compositeShape" presStyleCnt="0">
        <dgm:presLayoutVars>
          <dgm:dir/>
          <dgm:resizeHandles/>
        </dgm:presLayoutVars>
      </dgm:prSet>
      <dgm:spPr/>
    </dgm:pt>
    <dgm:pt modelId="{DED54E9D-86AB-E348-8F47-0A733B9D74B5}" type="pres">
      <dgm:prSet presAssocID="{248DD268-C012-174E-830E-98EDC37C0D00}" presName="pyramid" presStyleLbl="node1" presStyleIdx="0" presStyleCnt="1"/>
      <dgm:spPr/>
    </dgm:pt>
    <dgm:pt modelId="{9FCB6E3B-2F56-C84B-A085-0D6E6A45F8AA}" type="pres">
      <dgm:prSet presAssocID="{248DD268-C012-174E-830E-98EDC37C0D00}" presName="theList" presStyleCnt="0"/>
      <dgm:spPr/>
    </dgm:pt>
    <dgm:pt modelId="{81986444-1EBC-024B-9065-DDA3FE9572A7}" type="pres">
      <dgm:prSet presAssocID="{5C7095EB-3171-BF46-A3D2-C281CEA4807F}" presName="aNode" presStyleLbl="fgAcc1" presStyleIdx="0" presStyleCnt="2">
        <dgm:presLayoutVars>
          <dgm:bulletEnabled val="1"/>
        </dgm:presLayoutVars>
      </dgm:prSet>
      <dgm:spPr/>
    </dgm:pt>
    <dgm:pt modelId="{F767915C-72CB-0F49-A9B5-16B3C2D6B9BF}" type="pres">
      <dgm:prSet presAssocID="{5C7095EB-3171-BF46-A3D2-C281CEA4807F}" presName="aSpace" presStyleCnt="0"/>
      <dgm:spPr/>
    </dgm:pt>
    <dgm:pt modelId="{914B5758-B6B8-4449-993C-CD53EBD2D3C2}" type="pres">
      <dgm:prSet presAssocID="{A1A0616C-196A-E64E-A0E6-CE20F0B42C72}" presName="aNode" presStyleLbl="fgAcc1" presStyleIdx="1" presStyleCnt="2">
        <dgm:presLayoutVars>
          <dgm:bulletEnabled val="1"/>
        </dgm:presLayoutVars>
      </dgm:prSet>
      <dgm:spPr/>
    </dgm:pt>
    <dgm:pt modelId="{2DC8EB8C-4C04-1546-986C-D6EFBABE4280}" type="pres">
      <dgm:prSet presAssocID="{A1A0616C-196A-E64E-A0E6-CE20F0B42C72}" presName="aSpace" presStyleCnt="0"/>
      <dgm:spPr/>
    </dgm:pt>
  </dgm:ptLst>
  <dgm:cxnLst>
    <dgm:cxn modelId="{22430C09-5935-8F4E-98DD-51645C57E6F1}" type="presOf" srcId="{A1A0616C-196A-E64E-A0E6-CE20F0B42C72}" destId="{914B5758-B6B8-4449-993C-CD53EBD2D3C2}" srcOrd="0" destOrd="0" presId="urn:microsoft.com/office/officeart/2005/8/layout/pyramid2"/>
    <dgm:cxn modelId="{7900B720-5306-9441-A88D-401CCEE9BAE8}" srcId="{248DD268-C012-174E-830E-98EDC37C0D00}" destId="{A1A0616C-196A-E64E-A0E6-CE20F0B42C72}" srcOrd="1" destOrd="0" parTransId="{131E242C-31AD-F34F-BA38-F0083A2572D7}" sibTransId="{B2114AEF-184C-1C48-81E2-B00C24730111}"/>
    <dgm:cxn modelId="{D4846A2B-B790-AE4D-9B8D-BED7550216B9}" type="presOf" srcId="{248DD268-C012-174E-830E-98EDC37C0D00}" destId="{57BFB2D9-A7DF-B84D-9584-5A333E0BB069}" srcOrd="0" destOrd="0" presId="urn:microsoft.com/office/officeart/2005/8/layout/pyramid2"/>
    <dgm:cxn modelId="{D2F61B6D-6E79-EB4C-B1E7-F6B6BBF71E1C}" srcId="{248DD268-C012-174E-830E-98EDC37C0D00}" destId="{5C7095EB-3171-BF46-A3D2-C281CEA4807F}" srcOrd="0" destOrd="0" parTransId="{DD47E666-3959-5B47-9877-1B0908A9812C}" sibTransId="{AE1B2B82-6080-9342-93EC-C68B11B99E96}"/>
    <dgm:cxn modelId="{A6EA8A8D-7FC9-F64C-9ECE-5B085065244A}" type="presOf" srcId="{5C7095EB-3171-BF46-A3D2-C281CEA4807F}" destId="{81986444-1EBC-024B-9065-DDA3FE9572A7}" srcOrd="0" destOrd="0" presId="urn:microsoft.com/office/officeart/2005/8/layout/pyramid2"/>
    <dgm:cxn modelId="{38A7A3A5-2E3A-174C-8DB2-691BE7713A36}" type="presParOf" srcId="{57BFB2D9-A7DF-B84D-9584-5A333E0BB069}" destId="{DED54E9D-86AB-E348-8F47-0A733B9D74B5}" srcOrd="0" destOrd="0" presId="urn:microsoft.com/office/officeart/2005/8/layout/pyramid2"/>
    <dgm:cxn modelId="{E0B1018E-4538-2449-81C6-A374DF4D4567}" type="presParOf" srcId="{57BFB2D9-A7DF-B84D-9584-5A333E0BB069}" destId="{9FCB6E3B-2F56-C84B-A085-0D6E6A45F8AA}" srcOrd="1" destOrd="0" presId="urn:microsoft.com/office/officeart/2005/8/layout/pyramid2"/>
    <dgm:cxn modelId="{4EA024C6-6B01-F542-80EA-29ABB19D1F9B}" type="presParOf" srcId="{9FCB6E3B-2F56-C84B-A085-0D6E6A45F8AA}" destId="{81986444-1EBC-024B-9065-DDA3FE9572A7}" srcOrd="0" destOrd="0" presId="urn:microsoft.com/office/officeart/2005/8/layout/pyramid2"/>
    <dgm:cxn modelId="{67149F4D-DAED-5B4E-B1A4-1A5923E00B0F}" type="presParOf" srcId="{9FCB6E3B-2F56-C84B-A085-0D6E6A45F8AA}" destId="{F767915C-72CB-0F49-A9B5-16B3C2D6B9BF}" srcOrd="1" destOrd="0" presId="urn:microsoft.com/office/officeart/2005/8/layout/pyramid2"/>
    <dgm:cxn modelId="{8BE49B33-79CB-D84B-AF05-3B84483D1010}" type="presParOf" srcId="{9FCB6E3B-2F56-C84B-A085-0D6E6A45F8AA}" destId="{914B5758-B6B8-4449-993C-CD53EBD2D3C2}" srcOrd="2" destOrd="0" presId="urn:microsoft.com/office/officeart/2005/8/layout/pyramid2"/>
    <dgm:cxn modelId="{8B933603-061C-9047-B904-6E6143C39812}" type="presParOf" srcId="{9FCB6E3B-2F56-C84B-A085-0D6E6A45F8AA}" destId="{2DC8EB8C-4C04-1546-986C-D6EFBABE4280}"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7F5C2A-0C2A-A24D-A3FF-ED0C9E732AFC}"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GB"/>
        </a:p>
      </dgm:t>
    </dgm:pt>
    <dgm:pt modelId="{D15D1E91-3AC6-5448-A259-CFD3A7D5C3E2}">
      <dgm:prSet/>
      <dgm:spPr/>
      <dgm:t>
        <a:bodyPr/>
        <a:lstStyle/>
        <a:p>
          <a:r>
            <a:rPr lang="en-GB" b="1"/>
            <a:t>Track 1.5: </a:t>
          </a:r>
          <a:r>
            <a:rPr lang="en-GB"/>
            <a:t>Diplomatic initiatives that are facilitated by unofficial bodies, but directly involve officials from the conflict in question. </a:t>
          </a:r>
        </a:p>
      </dgm:t>
    </dgm:pt>
    <dgm:pt modelId="{CB3D9BBB-7E13-B247-B953-A9DB7A036503}" type="parTrans" cxnId="{2E0651B1-0954-F442-BD88-CF8615DCDABC}">
      <dgm:prSet/>
      <dgm:spPr/>
      <dgm:t>
        <a:bodyPr/>
        <a:lstStyle/>
        <a:p>
          <a:endParaRPr lang="en-GB"/>
        </a:p>
      </dgm:t>
    </dgm:pt>
    <dgm:pt modelId="{9AFB3032-17EE-E842-B10C-46C7E8DFE1DD}" type="sibTrans" cxnId="{2E0651B1-0954-F442-BD88-CF8615DCDABC}">
      <dgm:prSet/>
      <dgm:spPr/>
      <dgm:t>
        <a:bodyPr/>
        <a:lstStyle/>
        <a:p>
          <a:endParaRPr lang="en-GB"/>
        </a:p>
      </dgm:t>
    </dgm:pt>
    <dgm:pt modelId="{A44DD95A-90F9-3443-A4EC-807D0A88241D}">
      <dgm:prSet/>
      <dgm:spPr/>
      <dgm:t>
        <a:bodyPr/>
        <a:lstStyle/>
        <a:p>
          <a:r>
            <a:rPr lang="en-GB" b="1"/>
            <a:t>Track 3:</a:t>
          </a:r>
          <a:r>
            <a:rPr lang="en-GB"/>
            <a:t> Mostly informal interactions involving local leaders, e.g. community developers, grassroots NGOs, local peace committees, community mediation programmes, insider-mediators. </a:t>
          </a:r>
        </a:p>
      </dgm:t>
    </dgm:pt>
    <dgm:pt modelId="{25A11658-1DF6-5B47-A515-C97CAF206FAF}" type="parTrans" cxnId="{D6292A1B-DE6A-4F43-A22A-370BB3B173A6}">
      <dgm:prSet/>
      <dgm:spPr/>
      <dgm:t>
        <a:bodyPr/>
        <a:lstStyle/>
        <a:p>
          <a:endParaRPr lang="en-GB"/>
        </a:p>
      </dgm:t>
    </dgm:pt>
    <dgm:pt modelId="{1516E5E0-ADAF-2243-97E8-CDF5E03BCA68}" type="sibTrans" cxnId="{D6292A1B-DE6A-4F43-A22A-370BB3B173A6}">
      <dgm:prSet/>
      <dgm:spPr/>
      <dgm:t>
        <a:bodyPr/>
        <a:lstStyle/>
        <a:p>
          <a:endParaRPr lang="en-GB"/>
        </a:p>
      </dgm:t>
    </dgm:pt>
    <dgm:pt modelId="{15B03A87-FD43-4B4A-B5C2-55348F83B42F}" type="pres">
      <dgm:prSet presAssocID="{977F5C2A-0C2A-A24D-A3FF-ED0C9E732AFC}" presName="compositeShape" presStyleCnt="0">
        <dgm:presLayoutVars>
          <dgm:dir/>
          <dgm:resizeHandles/>
        </dgm:presLayoutVars>
      </dgm:prSet>
      <dgm:spPr/>
    </dgm:pt>
    <dgm:pt modelId="{25D6BD6B-41EA-5F44-93D5-6F976F0E161B}" type="pres">
      <dgm:prSet presAssocID="{977F5C2A-0C2A-A24D-A3FF-ED0C9E732AFC}" presName="pyramid" presStyleLbl="node1" presStyleIdx="0" presStyleCnt="1"/>
      <dgm:spPr/>
    </dgm:pt>
    <dgm:pt modelId="{D4775F4B-DCFF-4B43-AE28-793E1FA099BB}" type="pres">
      <dgm:prSet presAssocID="{977F5C2A-0C2A-A24D-A3FF-ED0C9E732AFC}" presName="theList" presStyleCnt="0"/>
      <dgm:spPr/>
    </dgm:pt>
    <dgm:pt modelId="{885BE976-D5F7-984A-AE57-8C26C828F292}" type="pres">
      <dgm:prSet presAssocID="{D15D1E91-3AC6-5448-A259-CFD3A7D5C3E2}" presName="aNode" presStyleLbl="fgAcc1" presStyleIdx="0" presStyleCnt="2">
        <dgm:presLayoutVars>
          <dgm:bulletEnabled val="1"/>
        </dgm:presLayoutVars>
      </dgm:prSet>
      <dgm:spPr/>
    </dgm:pt>
    <dgm:pt modelId="{256585B1-BCDF-6E4F-AD28-A821A8F080A2}" type="pres">
      <dgm:prSet presAssocID="{D15D1E91-3AC6-5448-A259-CFD3A7D5C3E2}" presName="aSpace" presStyleCnt="0"/>
      <dgm:spPr/>
    </dgm:pt>
    <dgm:pt modelId="{20D4E658-98BD-5D4E-A4E0-148ADCCF524D}" type="pres">
      <dgm:prSet presAssocID="{A44DD95A-90F9-3443-A4EC-807D0A88241D}" presName="aNode" presStyleLbl="fgAcc1" presStyleIdx="1" presStyleCnt="2">
        <dgm:presLayoutVars>
          <dgm:bulletEnabled val="1"/>
        </dgm:presLayoutVars>
      </dgm:prSet>
      <dgm:spPr/>
    </dgm:pt>
    <dgm:pt modelId="{CF39F7A7-B949-474F-9548-3FA4E8BCD287}" type="pres">
      <dgm:prSet presAssocID="{A44DD95A-90F9-3443-A4EC-807D0A88241D}" presName="aSpace" presStyleCnt="0"/>
      <dgm:spPr/>
    </dgm:pt>
  </dgm:ptLst>
  <dgm:cxnLst>
    <dgm:cxn modelId="{6FD00F1A-7CFA-5E45-8D47-5120D063729B}" type="presOf" srcId="{977F5C2A-0C2A-A24D-A3FF-ED0C9E732AFC}" destId="{15B03A87-FD43-4B4A-B5C2-55348F83B42F}" srcOrd="0" destOrd="0" presId="urn:microsoft.com/office/officeart/2005/8/layout/pyramid2"/>
    <dgm:cxn modelId="{D6292A1B-DE6A-4F43-A22A-370BB3B173A6}" srcId="{977F5C2A-0C2A-A24D-A3FF-ED0C9E732AFC}" destId="{A44DD95A-90F9-3443-A4EC-807D0A88241D}" srcOrd="1" destOrd="0" parTransId="{25A11658-1DF6-5B47-A515-C97CAF206FAF}" sibTransId="{1516E5E0-ADAF-2243-97E8-CDF5E03BCA68}"/>
    <dgm:cxn modelId="{31F03768-F615-D84F-AC66-A4C435C40322}" type="presOf" srcId="{A44DD95A-90F9-3443-A4EC-807D0A88241D}" destId="{20D4E658-98BD-5D4E-A4E0-148ADCCF524D}" srcOrd="0" destOrd="0" presId="urn:microsoft.com/office/officeart/2005/8/layout/pyramid2"/>
    <dgm:cxn modelId="{2E0651B1-0954-F442-BD88-CF8615DCDABC}" srcId="{977F5C2A-0C2A-A24D-A3FF-ED0C9E732AFC}" destId="{D15D1E91-3AC6-5448-A259-CFD3A7D5C3E2}" srcOrd="0" destOrd="0" parTransId="{CB3D9BBB-7E13-B247-B953-A9DB7A036503}" sibTransId="{9AFB3032-17EE-E842-B10C-46C7E8DFE1DD}"/>
    <dgm:cxn modelId="{3F9274B1-5DE7-4544-A2F3-661661A208E9}" type="presOf" srcId="{D15D1E91-3AC6-5448-A259-CFD3A7D5C3E2}" destId="{885BE976-D5F7-984A-AE57-8C26C828F292}" srcOrd="0" destOrd="0" presId="urn:microsoft.com/office/officeart/2005/8/layout/pyramid2"/>
    <dgm:cxn modelId="{7D6B3EFC-1FDA-4943-B821-A7B2CE7EDC7D}" type="presParOf" srcId="{15B03A87-FD43-4B4A-B5C2-55348F83B42F}" destId="{25D6BD6B-41EA-5F44-93D5-6F976F0E161B}" srcOrd="0" destOrd="0" presId="urn:microsoft.com/office/officeart/2005/8/layout/pyramid2"/>
    <dgm:cxn modelId="{1F4BF94B-A1C8-9844-82EF-E0D81288F739}" type="presParOf" srcId="{15B03A87-FD43-4B4A-B5C2-55348F83B42F}" destId="{D4775F4B-DCFF-4B43-AE28-793E1FA099BB}" srcOrd="1" destOrd="0" presId="urn:microsoft.com/office/officeart/2005/8/layout/pyramid2"/>
    <dgm:cxn modelId="{01427351-A5D1-0C4D-B4F8-06DC4277604B}" type="presParOf" srcId="{D4775F4B-DCFF-4B43-AE28-793E1FA099BB}" destId="{885BE976-D5F7-984A-AE57-8C26C828F292}" srcOrd="0" destOrd="0" presId="urn:microsoft.com/office/officeart/2005/8/layout/pyramid2"/>
    <dgm:cxn modelId="{ABDC9A55-5388-5942-BFA7-3F30C2459043}" type="presParOf" srcId="{D4775F4B-DCFF-4B43-AE28-793E1FA099BB}" destId="{256585B1-BCDF-6E4F-AD28-A821A8F080A2}" srcOrd="1" destOrd="0" presId="urn:microsoft.com/office/officeart/2005/8/layout/pyramid2"/>
    <dgm:cxn modelId="{3C3463A5-9846-D441-9EFA-3E1AE7530938}" type="presParOf" srcId="{D4775F4B-DCFF-4B43-AE28-793E1FA099BB}" destId="{20D4E658-98BD-5D4E-A4E0-148ADCCF524D}" srcOrd="2" destOrd="0" presId="urn:microsoft.com/office/officeart/2005/8/layout/pyramid2"/>
    <dgm:cxn modelId="{982D16D0-1908-BF47-9AF2-DC86A8DF6886}" type="presParOf" srcId="{D4775F4B-DCFF-4B43-AE28-793E1FA099BB}" destId="{CF39F7A7-B949-474F-9548-3FA4E8BCD287}" srcOrd="3"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EC3DEF-89F7-CF4E-9478-15DD24D3438E}"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0685580B-DC1A-6F43-BDA2-E92E0DEE9527}">
      <dgm:prSet/>
      <dgm:spPr/>
      <dgm:t>
        <a:bodyPr/>
        <a:lstStyle/>
        <a:p>
          <a:r>
            <a:rPr lang="en-US" b="0" i="0"/>
            <a:t>Mediation 101</a:t>
          </a:r>
          <a:endParaRPr lang="en-GB"/>
        </a:p>
      </dgm:t>
    </dgm:pt>
    <dgm:pt modelId="{6B8DDDDF-7C27-F646-8B12-83F6F32BCFD3}" type="parTrans" cxnId="{A632BFF2-4B0B-4B4F-A2A8-C21806510227}">
      <dgm:prSet/>
      <dgm:spPr/>
      <dgm:t>
        <a:bodyPr/>
        <a:lstStyle/>
        <a:p>
          <a:endParaRPr lang="en-GB"/>
        </a:p>
      </dgm:t>
    </dgm:pt>
    <dgm:pt modelId="{7328A5DD-CF53-E242-AB49-AB1E045E4B65}" type="sibTrans" cxnId="{A632BFF2-4B0B-4B4F-A2A8-C21806510227}">
      <dgm:prSet/>
      <dgm:spPr/>
      <dgm:t>
        <a:bodyPr/>
        <a:lstStyle/>
        <a:p>
          <a:endParaRPr lang="en-GB"/>
        </a:p>
      </dgm:t>
    </dgm:pt>
    <dgm:pt modelId="{9C956761-0E79-6C46-8B0D-184E67F388D1}" type="pres">
      <dgm:prSet presAssocID="{0EEC3DEF-89F7-CF4E-9478-15DD24D3438E}" presName="compositeShape" presStyleCnt="0">
        <dgm:presLayoutVars>
          <dgm:chMax val="7"/>
          <dgm:dir/>
          <dgm:resizeHandles val="exact"/>
        </dgm:presLayoutVars>
      </dgm:prSet>
      <dgm:spPr/>
    </dgm:pt>
    <dgm:pt modelId="{BB2C20E7-6A61-9C40-B98E-D660E4404424}" type="pres">
      <dgm:prSet presAssocID="{0685580B-DC1A-6F43-BDA2-E92E0DEE9527}" presName="circ1TxSh" presStyleLbl="vennNode1" presStyleIdx="0" presStyleCnt="1"/>
      <dgm:spPr/>
    </dgm:pt>
  </dgm:ptLst>
  <dgm:cxnLst>
    <dgm:cxn modelId="{6BEFE497-48BF-F04D-A84C-AE871E8896DF}" type="presOf" srcId="{0EEC3DEF-89F7-CF4E-9478-15DD24D3438E}" destId="{9C956761-0E79-6C46-8B0D-184E67F388D1}" srcOrd="0" destOrd="0" presId="urn:microsoft.com/office/officeart/2005/8/layout/venn1"/>
    <dgm:cxn modelId="{A89187CE-8B6D-FA4B-B698-B966166AAEFD}" type="presOf" srcId="{0685580B-DC1A-6F43-BDA2-E92E0DEE9527}" destId="{BB2C20E7-6A61-9C40-B98E-D660E4404424}" srcOrd="0" destOrd="0" presId="urn:microsoft.com/office/officeart/2005/8/layout/venn1"/>
    <dgm:cxn modelId="{A632BFF2-4B0B-4B4F-A2A8-C21806510227}" srcId="{0EEC3DEF-89F7-CF4E-9478-15DD24D3438E}" destId="{0685580B-DC1A-6F43-BDA2-E92E0DEE9527}" srcOrd="0" destOrd="0" parTransId="{6B8DDDDF-7C27-F646-8B12-83F6F32BCFD3}" sibTransId="{7328A5DD-CF53-E242-AB49-AB1E045E4B65}"/>
    <dgm:cxn modelId="{D3507212-298F-654D-9F01-E21444441D2C}" type="presParOf" srcId="{9C956761-0E79-6C46-8B0D-184E67F388D1}" destId="{BB2C20E7-6A61-9C40-B98E-D660E4404424}" srcOrd="0"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AC0C0-F78B-5144-AE81-3EF108FCFB9C}">
      <dsp:nvSpPr>
        <dsp:cNvPr id="0" name=""/>
        <dsp:cNvSpPr/>
      </dsp:nvSpPr>
      <dsp:spPr>
        <a:xfrm>
          <a:off x="0" y="1667"/>
          <a:ext cx="4119672"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70889B1-3807-8B4E-B439-0C23BC79B0EF}">
      <dsp:nvSpPr>
        <dsp:cNvPr id="0" name=""/>
        <dsp:cNvSpPr/>
      </dsp:nvSpPr>
      <dsp:spPr>
        <a:xfrm>
          <a:off x="0" y="1667"/>
          <a:ext cx="4119672" cy="81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dirty="0"/>
            <a:t>1. FRAMING: Why this exploration?</a:t>
          </a:r>
        </a:p>
      </dsp:txBody>
      <dsp:txXfrm>
        <a:off x="0" y="1667"/>
        <a:ext cx="4119672" cy="818891"/>
      </dsp:txXfrm>
    </dsp:sp>
    <dsp:sp modelId="{E3EA6E29-BD49-2244-ABAD-AE91543CA7F1}">
      <dsp:nvSpPr>
        <dsp:cNvPr id="0" name=""/>
        <dsp:cNvSpPr/>
      </dsp:nvSpPr>
      <dsp:spPr>
        <a:xfrm>
          <a:off x="0" y="820558"/>
          <a:ext cx="4119672"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1504787-807B-7143-A4A6-46E5B98C92E2}">
      <dsp:nvSpPr>
        <dsp:cNvPr id="0" name=""/>
        <dsp:cNvSpPr/>
      </dsp:nvSpPr>
      <dsp:spPr>
        <a:xfrm>
          <a:off x="0" y="820558"/>
          <a:ext cx="4119672" cy="81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dirty="0"/>
            <a:t>2. What is the issue and what are the questions?</a:t>
          </a:r>
        </a:p>
      </dsp:txBody>
      <dsp:txXfrm>
        <a:off x="0" y="820558"/>
        <a:ext cx="4119672" cy="818891"/>
      </dsp:txXfrm>
    </dsp:sp>
    <dsp:sp modelId="{8EE42932-3314-D047-BE9B-56AA6FCCE106}">
      <dsp:nvSpPr>
        <dsp:cNvPr id="0" name=""/>
        <dsp:cNvSpPr/>
      </dsp:nvSpPr>
      <dsp:spPr>
        <a:xfrm>
          <a:off x="0" y="1639449"/>
          <a:ext cx="4119672"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956AB66-3F04-374F-9B96-0DB84D5F132F}">
      <dsp:nvSpPr>
        <dsp:cNvPr id="0" name=""/>
        <dsp:cNvSpPr/>
      </dsp:nvSpPr>
      <dsp:spPr>
        <a:xfrm>
          <a:off x="0" y="1639449"/>
          <a:ext cx="4119672" cy="81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dirty="0"/>
            <a:t>3.Key themes</a:t>
          </a:r>
        </a:p>
      </dsp:txBody>
      <dsp:txXfrm>
        <a:off x="0" y="1639449"/>
        <a:ext cx="4119672" cy="818891"/>
      </dsp:txXfrm>
    </dsp:sp>
    <dsp:sp modelId="{633FAB29-98C4-3F4C-8B56-BE676CD7A1BF}">
      <dsp:nvSpPr>
        <dsp:cNvPr id="0" name=""/>
        <dsp:cNvSpPr/>
      </dsp:nvSpPr>
      <dsp:spPr>
        <a:xfrm>
          <a:off x="0" y="2458340"/>
          <a:ext cx="4119672"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669634B-57C0-E14F-BC36-D8FF22823339}">
      <dsp:nvSpPr>
        <dsp:cNvPr id="0" name=""/>
        <dsp:cNvSpPr/>
      </dsp:nvSpPr>
      <dsp:spPr>
        <a:xfrm>
          <a:off x="0" y="2458340"/>
          <a:ext cx="4115648" cy="1537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dirty="0"/>
            <a:t>4. Concrete entry points: how can arts practice contribute in peace processes? </a:t>
          </a:r>
        </a:p>
      </dsp:txBody>
      <dsp:txXfrm>
        <a:off x="0" y="2458340"/>
        <a:ext cx="4115648" cy="1537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36356-AEB0-4272-A40C-109661BFF761}">
      <dsp:nvSpPr>
        <dsp:cNvPr id="0" name=""/>
        <dsp:cNvSpPr/>
      </dsp:nvSpPr>
      <dsp:spPr>
        <a:xfrm>
          <a:off x="633777" y="141"/>
          <a:ext cx="1030447" cy="10304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3758F-153A-4159-8DA6-32604D2AB3BF}">
      <dsp:nvSpPr>
        <dsp:cNvPr id="0" name=""/>
        <dsp:cNvSpPr/>
      </dsp:nvSpPr>
      <dsp:spPr>
        <a:xfrm>
          <a:off x="934404" y="474386"/>
          <a:ext cx="591240" cy="591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A6ED85-9813-4CA6-A576-EB69AEBB4F4C}">
      <dsp:nvSpPr>
        <dsp:cNvPr id="0" name=""/>
        <dsp:cNvSpPr/>
      </dsp:nvSpPr>
      <dsp:spPr>
        <a:xfrm>
          <a:off x="304372" y="1351548"/>
          <a:ext cx="1689257" cy="67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Artists</a:t>
          </a:r>
        </a:p>
      </dsp:txBody>
      <dsp:txXfrm>
        <a:off x="304372" y="1351548"/>
        <a:ext cx="1689257" cy="675703"/>
      </dsp:txXfrm>
    </dsp:sp>
    <dsp:sp modelId="{62398604-9ABF-4172-A9DE-5D94162512E2}">
      <dsp:nvSpPr>
        <dsp:cNvPr id="0" name=""/>
        <dsp:cNvSpPr/>
      </dsp:nvSpPr>
      <dsp:spPr>
        <a:xfrm>
          <a:off x="2618655" y="141"/>
          <a:ext cx="1030447" cy="10304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9B879-467E-43CF-AB84-967C397A07A2}">
      <dsp:nvSpPr>
        <dsp:cNvPr id="0" name=""/>
        <dsp:cNvSpPr/>
      </dsp:nvSpPr>
      <dsp:spPr>
        <a:xfrm>
          <a:off x="2828320" y="696823"/>
          <a:ext cx="591240" cy="5912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49A833-3474-42A9-A67C-43FC82A6782A}">
      <dsp:nvSpPr>
        <dsp:cNvPr id="0" name=""/>
        <dsp:cNvSpPr/>
      </dsp:nvSpPr>
      <dsp:spPr>
        <a:xfrm>
          <a:off x="2289250" y="1351548"/>
          <a:ext cx="1689257" cy="67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arts and arts practice</a:t>
          </a:r>
        </a:p>
      </dsp:txBody>
      <dsp:txXfrm>
        <a:off x="2289250" y="1351548"/>
        <a:ext cx="1689257" cy="675703"/>
      </dsp:txXfrm>
    </dsp:sp>
    <dsp:sp modelId="{BF42C000-A798-4B9D-A9FE-A813959AA35C}">
      <dsp:nvSpPr>
        <dsp:cNvPr id="0" name=""/>
        <dsp:cNvSpPr/>
      </dsp:nvSpPr>
      <dsp:spPr>
        <a:xfrm>
          <a:off x="1626216" y="2449565"/>
          <a:ext cx="1030447" cy="10304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52181C-8611-4133-8E1F-66E4FBE7072F}">
      <dsp:nvSpPr>
        <dsp:cNvPr id="0" name=""/>
        <dsp:cNvSpPr/>
      </dsp:nvSpPr>
      <dsp:spPr>
        <a:xfrm>
          <a:off x="1810049" y="2221907"/>
          <a:ext cx="591240" cy="5912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519D9-1C0D-4A44-9A98-7648A83EB2C7}">
      <dsp:nvSpPr>
        <dsp:cNvPr id="0" name=""/>
        <dsp:cNvSpPr/>
      </dsp:nvSpPr>
      <dsp:spPr>
        <a:xfrm>
          <a:off x="1296811" y="3800971"/>
          <a:ext cx="1689257" cy="67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Mediation 101: Track1, Track 2, Track 1.5 and Track 3</a:t>
          </a:r>
        </a:p>
      </dsp:txBody>
      <dsp:txXfrm>
        <a:off x="1296811" y="3800971"/>
        <a:ext cx="1689257" cy="675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54E9D-86AB-E348-8F47-0A733B9D74B5}">
      <dsp:nvSpPr>
        <dsp:cNvPr id="0" name=""/>
        <dsp:cNvSpPr/>
      </dsp:nvSpPr>
      <dsp:spPr>
        <a:xfrm>
          <a:off x="0" y="0"/>
          <a:ext cx="3384313" cy="3997828"/>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86444-1EBC-024B-9065-DDA3FE9572A7}">
      <dsp:nvSpPr>
        <dsp:cNvPr id="0" name=""/>
        <dsp:cNvSpPr/>
      </dsp:nvSpPr>
      <dsp:spPr>
        <a:xfrm>
          <a:off x="1692156" y="400173"/>
          <a:ext cx="2199803" cy="142110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a:t>Track 1</a:t>
          </a:r>
          <a:r>
            <a:rPr lang="en-GB" sz="1000" kern="1200"/>
            <a:t>: instrument of foreign policy for the establishment and development of contacts between the governments of different states through the use of intermediaries mutually recognised by the respective parties.</a:t>
          </a:r>
        </a:p>
      </dsp:txBody>
      <dsp:txXfrm>
        <a:off x="1761528" y="469545"/>
        <a:ext cx="2061059" cy="1282358"/>
      </dsp:txXfrm>
    </dsp:sp>
    <dsp:sp modelId="{914B5758-B6B8-4449-993C-CD53EBD2D3C2}">
      <dsp:nvSpPr>
        <dsp:cNvPr id="0" name=""/>
        <dsp:cNvSpPr/>
      </dsp:nvSpPr>
      <dsp:spPr>
        <a:xfrm>
          <a:off x="1692156" y="1998914"/>
          <a:ext cx="2199803" cy="142110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a:t>Track 2:</a:t>
          </a:r>
          <a:r>
            <a:rPr lang="en-GB" sz="1000" kern="1200"/>
            <a:t> Unofficial, informal interaction between members of adversary groups or nations that aim to develop strategies, to influence public opinion, organize human and material resources in ways that might help resolve their conflicts.</a:t>
          </a:r>
          <a:br>
            <a:rPr lang="en-GB" sz="1000" kern="1200"/>
          </a:br>
          <a:endParaRPr lang="en-GB" sz="1000" kern="1200"/>
        </a:p>
      </dsp:txBody>
      <dsp:txXfrm>
        <a:off x="1761528" y="2068286"/>
        <a:ext cx="2061059" cy="12823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6BD6B-41EA-5F44-93D5-6F976F0E161B}">
      <dsp:nvSpPr>
        <dsp:cNvPr id="0" name=""/>
        <dsp:cNvSpPr/>
      </dsp:nvSpPr>
      <dsp:spPr>
        <a:xfrm>
          <a:off x="0" y="0"/>
          <a:ext cx="3386279" cy="3997829"/>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5BE976-D5F7-984A-AE57-8C26C828F292}">
      <dsp:nvSpPr>
        <dsp:cNvPr id="0" name=""/>
        <dsp:cNvSpPr/>
      </dsp:nvSpPr>
      <dsp:spPr>
        <a:xfrm>
          <a:off x="1693139" y="400173"/>
          <a:ext cx="2201082" cy="142110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t>Track 1.5: </a:t>
          </a:r>
          <a:r>
            <a:rPr lang="en-GB" sz="1100" kern="1200"/>
            <a:t>Diplomatic initiatives that are facilitated by unofficial bodies, but directly involve officials from the conflict in question. </a:t>
          </a:r>
        </a:p>
      </dsp:txBody>
      <dsp:txXfrm>
        <a:off x="1762512" y="469546"/>
        <a:ext cx="2062336" cy="1282357"/>
      </dsp:txXfrm>
    </dsp:sp>
    <dsp:sp modelId="{20D4E658-98BD-5D4E-A4E0-148ADCCF524D}">
      <dsp:nvSpPr>
        <dsp:cNvPr id="0" name=""/>
        <dsp:cNvSpPr/>
      </dsp:nvSpPr>
      <dsp:spPr>
        <a:xfrm>
          <a:off x="1693139" y="1998914"/>
          <a:ext cx="2201082" cy="142110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t>Track 3:</a:t>
          </a:r>
          <a:r>
            <a:rPr lang="en-GB" sz="1100" kern="1200"/>
            <a:t> Mostly informal interactions involving local leaders, e.g. community developers, grassroots NGOs, local peace committees, community mediation programmes, insider-mediators. </a:t>
          </a:r>
        </a:p>
      </dsp:txBody>
      <dsp:txXfrm>
        <a:off x="1762512" y="2068287"/>
        <a:ext cx="2062336" cy="12823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C20E7-6A61-9C40-B98E-D660E4404424}">
      <dsp:nvSpPr>
        <dsp:cNvPr id="0" name=""/>
        <dsp:cNvSpPr/>
      </dsp:nvSpPr>
      <dsp:spPr>
        <a:xfrm>
          <a:off x="3434639" y="0"/>
          <a:ext cx="1081705" cy="108170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b="0" i="0" kern="1200"/>
            <a:t>Mediation 101</a:t>
          </a:r>
          <a:endParaRPr lang="en-GB" sz="1300" kern="1200"/>
        </a:p>
      </dsp:txBody>
      <dsp:txXfrm>
        <a:off x="3593051" y="158412"/>
        <a:ext cx="764881" cy="7648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2/22/22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2/22/22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2/22/22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2/22/22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2/22/22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2/22/22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2/22/22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2/22/22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2/22/22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2/22/22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2/22/22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2/22/22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tiff"/><Relationship Id="rId7" Type="http://schemas.openxmlformats.org/officeDocument/2006/relationships/diagramLayout" Target="../diagrams/layout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tiff"/><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4.tif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16.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6784362B-1BC2-4D61-BBC1-75E5AFB9E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a:extLst>
              <a:ext uri="{FF2B5EF4-FFF2-40B4-BE49-F238E27FC236}">
                <a16:creationId xmlns:a16="http://schemas.microsoft.com/office/drawing/2014/main" id="{47FEC87D-B560-4AA1-90A4-F9F1D5A945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9" name="Picture 118">
            <a:extLst>
              <a:ext uri="{FF2B5EF4-FFF2-40B4-BE49-F238E27FC236}">
                <a16:creationId xmlns:a16="http://schemas.microsoft.com/office/drawing/2014/main" id="{E9CBAC3D-8976-47FF-8E03-C8D4BDB358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1" name="Rectangle 120">
            <a:extLst>
              <a:ext uri="{FF2B5EF4-FFF2-40B4-BE49-F238E27FC236}">
                <a16:creationId xmlns:a16="http://schemas.microsoft.com/office/drawing/2014/main" id="{469431F3-C8DA-4F3D-BC23-56FBCBBB7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5A6FB8F0-8565-4EC3-917D-22A0CFB55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2940" y="0"/>
            <a:ext cx="652490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BF64173-76DF-4B8F-87D1-9F90B6D602E4}"/>
              </a:ext>
            </a:extLst>
          </p:cNvPr>
          <p:cNvPicPr>
            <a:picLocks noChangeAspect="1"/>
          </p:cNvPicPr>
          <p:nvPr/>
        </p:nvPicPr>
        <p:blipFill rotWithShape="1">
          <a:blip r:embed="rId5"/>
          <a:srcRect l="6138" r="23549" b="-1"/>
          <a:stretch/>
        </p:blipFill>
        <p:spPr>
          <a:xfrm>
            <a:off x="1007760" y="227"/>
            <a:ext cx="3855179" cy="6858000"/>
          </a:xfrm>
          <a:prstGeom prst="rect">
            <a:avLst/>
          </a:prstGeom>
          <a:ln w="12700">
            <a:solidFill>
              <a:schemeClr val="tx1"/>
            </a:solidFill>
          </a:ln>
        </p:spPr>
      </p:pic>
      <p:sp>
        <p:nvSpPr>
          <p:cNvPr id="125" name="Rectangle 124">
            <a:extLst>
              <a:ext uri="{FF2B5EF4-FFF2-40B4-BE49-F238E27FC236}">
                <a16:creationId xmlns:a16="http://schemas.microsoft.com/office/drawing/2014/main" id="{90E85565-5837-4630-B749-8EB5508C9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07915-C181-CB49-BB3F-908581115AD7}"/>
              </a:ext>
            </a:extLst>
          </p:cNvPr>
          <p:cNvSpPr>
            <a:spLocks noGrp="1"/>
          </p:cNvSpPr>
          <p:nvPr>
            <p:ph type="ctrTitle"/>
          </p:nvPr>
        </p:nvSpPr>
        <p:spPr>
          <a:xfrm>
            <a:off x="5826851" y="3428998"/>
            <a:ext cx="4745117" cy="2268559"/>
          </a:xfrm>
        </p:spPr>
        <p:txBody>
          <a:bodyPr>
            <a:normAutofit/>
          </a:bodyPr>
          <a:lstStyle/>
          <a:p>
            <a:r>
              <a:rPr lang="en-US" sz="2400" dirty="0"/>
              <a:t>Is there a role for arts practice in peace mediation processes?</a:t>
            </a:r>
            <a:br>
              <a:rPr lang="en-US" sz="2400" dirty="0"/>
            </a:br>
            <a:br>
              <a:rPr lang="en-US" sz="2400" dirty="0"/>
            </a:br>
            <a:r>
              <a:rPr lang="en-US" sz="2400" dirty="0"/>
              <a:t>Nicola Dahrendorf </a:t>
            </a:r>
            <a:br>
              <a:rPr lang="en-US" sz="2400" dirty="0"/>
            </a:br>
            <a:r>
              <a:rPr lang="en-US" sz="2400" dirty="0"/>
              <a:t>23 February 2022</a:t>
            </a:r>
          </a:p>
        </p:txBody>
      </p:sp>
      <p:sp>
        <p:nvSpPr>
          <p:cNvPr id="3" name="Subtitle 2">
            <a:extLst>
              <a:ext uri="{FF2B5EF4-FFF2-40B4-BE49-F238E27FC236}">
                <a16:creationId xmlns:a16="http://schemas.microsoft.com/office/drawing/2014/main" id="{D27F3D52-F66F-1248-8456-A2FDEE5AF1A3}"/>
              </a:ext>
            </a:extLst>
          </p:cNvPr>
          <p:cNvSpPr>
            <a:spLocks noGrp="1"/>
          </p:cNvSpPr>
          <p:nvPr>
            <p:ph type="subTitle" idx="1"/>
          </p:nvPr>
        </p:nvSpPr>
        <p:spPr>
          <a:xfrm>
            <a:off x="5999205" y="2268786"/>
            <a:ext cx="4572764" cy="1160213"/>
          </a:xfrm>
        </p:spPr>
        <p:txBody>
          <a:bodyPr>
            <a:normAutofit/>
          </a:bodyPr>
          <a:lstStyle/>
          <a:p>
            <a:r>
              <a:rPr lang="en-US" dirty="0"/>
              <a:t>Institute of Advanced Studies for the Humanities, University of Edinburgh</a:t>
            </a:r>
          </a:p>
        </p:txBody>
      </p:sp>
      <p:sp>
        <p:nvSpPr>
          <p:cNvPr id="127" name="Rectangle 126">
            <a:extLst>
              <a:ext uri="{FF2B5EF4-FFF2-40B4-BE49-F238E27FC236}">
                <a16:creationId xmlns:a16="http://schemas.microsoft.com/office/drawing/2014/main" id="{13756D9B-712D-4066-9D24-053A5EF2E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0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a mask&#10;&#10;Description automatically generated with low confidence">
            <a:extLst>
              <a:ext uri="{FF2B5EF4-FFF2-40B4-BE49-F238E27FC236}">
                <a16:creationId xmlns:a16="http://schemas.microsoft.com/office/drawing/2014/main" id="{B4355A11-9017-C944-BBF5-887257B0F6C8}"/>
              </a:ext>
            </a:extLst>
          </p:cNvPr>
          <p:cNvPicPr>
            <a:picLocks noChangeAspect="1"/>
          </p:cNvPicPr>
          <p:nvPr/>
        </p:nvPicPr>
        <p:blipFill rotWithShape="1">
          <a:blip r:embed="rId3"/>
          <a:srcRect t="23790" r="6018" b="41054"/>
          <a:stretch/>
        </p:blipFill>
        <p:spPr>
          <a:xfrm>
            <a:off x="20" y="11516"/>
            <a:ext cx="12191675" cy="6858000"/>
          </a:xfrm>
          <a:prstGeom prst="rect">
            <a:avLst/>
          </a:prstGeom>
        </p:spPr>
      </p:pic>
      <p:pic>
        <p:nvPicPr>
          <p:cNvPr id="36" name="Picture 35">
            <a:extLst>
              <a:ext uri="{FF2B5EF4-FFF2-40B4-BE49-F238E27FC236}">
                <a16:creationId xmlns:a16="http://schemas.microsoft.com/office/drawing/2014/main" id="{D445918B-6272-4727-A3FA-F23651AECA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8" name="Picture 37">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0" name="Rectangle 39">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58920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6833EF-F80B-4C46-9A13-797B5090D562}"/>
              </a:ext>
            </a:extLst>
          </p:cNvPr>
          <p:cNvSpPr>
            <a:spLocks noGrp="1"/>
          </p:cNvSpPr>
          <p:nvPr>
            <p:ph type="title"/>
          </p:nvPr>
        </p:nvSpPr>
        <p:spPr>
          <a:xfrm>
            <a:off x="1974738" y="808056"/>
            <a:ext cx="4119672" cy="1077229"/>
          </a:xfrm>
        </p:spPr>
        <p:txBody>
          <a:bodyPr>
            <a:normAutofit/>
          </a:bodyPr>
          <a:lstStyle/>
          <a:p>
            <a:pPr algn="l"/>
            <a:r>
              <a:rPr lang="en-US"/>
              <a:t>OUTLINE </a:t>
            </a:r>
            <a:endParaRPr lang="en-US" dirty="0"/>
          </a:p>
        </p:txBody>
      </p:sp>
      <p:sp>
        <p:nvSpPr>
          <p:cNvPr id="54" name="Rectangle 45">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61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2A724D4E-A80C-425E-AD9B-E5061DE59870}"/>
              </a:ext>
            </a:extLst>
          </p:cNvPr>
          <p:cNvGraphicFramePr>
            <a:graphicFrameLocks noGrp="1"/>
          </p:cNvGraphicFramePr>
          <p:nvPr>
            <p:ph idx="1"/>
            <p:extLst>
              <p:ext uri="{D42A27DB-BD31-4B8C-83A1-F6EECF244321}">
                <p14:modId xmlns:p14="http://schemas.microsoft.com/office/powerpoint/2010/main" val="3907963328"/>
              </p:ext>
            </p:extLst>
          </p:nvPr>
        </p:nvGraphicFramePr>
        <p:xfrm>
          <a:off x="1974739" y="2052116"/>
          <a:ext cx="4119672" cy="39978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848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5" name="Rectangle 24">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9" name="Picture 28">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1" name="Rectangle 30">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ACD3D-B500-C647-9904-838766E3F6A3}"/>
              </a:ext>
            </a:extLst>
          </p:cNvPr>
          <p:cNvSpPr>
            <a:spLocks noGrp="1"/>
          </p:cNvSpPr>
          <p:nvPr>
            <p:ph type="title"/>
          </p:nvPr>
        </p:nvSpPr>
        <p:spPr>
          <a:xfrm>
            <a:off x="1964444" y="808056"/>
            <a:ext cx="3319381" cy="1077229"/>
          </a:xfrm>
        </p:spPr>
        <p:txBody>
          <a:bodyPr vert="horz" lIns="91440" tIns="45720" rIns="91440" bIns="45720" rtlCol="0" anchor="t">
            <a:noAutofit/>
          </a:bodyPr>
          <a:lstStyle/>
          <a:p>
            <a:pPr algn="l"/>
            <a:r>
              <a:rPr lang="en-US" sz="2400" dirty="0"/>
              <a:t>Single Form (Memorial) by Barbara Hepworth</a:t>
            </a:r>
          </a:p>
        </p:txBody>
      </p:sp>
      <p:sp>
        <p:nvSpPr>
          <p:cNvPr id="4" name="Content Placeholder 3">
            <a:extLst>
              <a:ext uri="{FF2B5EF4-FFF2-40B4-BE49-F238E27FC236}">
                <a16:creationId xmlns:a16="http://schemas.microsoft.com/office/drawing/2014/main" id="{6FFF4118-A4D7-1D4D-B432-11AFE87FCE5D}"/>
              </a:ext>
            </a:extLst>
          </p:cNvPr>
          <p:cNvSpPr>
            <a:spLocks noGrp="1"/>
          </p:cNvSpPr>
          <p:nvPr>
            <p:ph sz="half" idx="2"/>
          </p:nvPr>
        </p:nvSpPr>
        <p:spPr>
          <a:xfrm>
            <a:off x="1964444" y="2052116"/>
            <a:ext cx="3319381" cy="3997828"/>
          </a:xfrm>
        </p:spPr>
        <p:txBody>
          <a:bodyPr vert="horz" lIns="91440" tIns="45720" rIns="91440" bIns="45720" rtlCol="0" anchor="ctr">
            <a:normAutofit fontScale="62500" lnSpcReduction="20000"/>
          </a:bodyPr>
          <a:lstStyle/>
          <a:p>
            <a:pPr marL="0" indent="0">
              <a:buNone/>
            </a:pPr>
            <a:r>
              <a:rPr lang="en-US" sz="2400" i="1" dirty="0"/>
              <a:t>A</a:t>
            </a:r>
            <a:r>
              <a:rPr lang="en-GB" sz="2400" dirty="0"/>
              <a:t> mediator: “Mediation is all about trying to shift people, who are stuck in the midst of conflict, to rethink the parameters of what is possible and to try and help people to think differently”. </a:t>
            </a:r>
          </a:p>
          <a:p>
            <a:pPr marL="0" indent="0">
              <a:buNone/>
            </a:pPr>
            <a:r>
              <a:rPr lang="en-GB" sz="2400" dirty="0"/>
              <a:t>An artist: “Art can defy linguistic boundaries and be an ideal resource to understand the perspectives of others. Art can also directly nurture a process by providing a voice to those who are marginalised – and at the same time enhance the relevance and legitimacy of the process itself ...”. </a:t>
            </a:r>
          </a:p>
          <a:p>
            <a:pPr marL="0" indent="0">
              <a:lnSpc>
                <a:spcPct val="110000"/>
              </a:lnSpc>
              <a:buNone/>
            </a:pPr>
            <a:endParaRPr lang="en-US" sz="1500" dirty="0"/>
          </a:p>
        </p:txBody>
      </p:sp>
      <p:pic>
        <p:nvPicPr>
          <p:cNvPr id="6" name="Content Placeholder 5" descr="A large sculpture in front of a building&#10;&#10;Description automatically generated with low confidence">
            <a:extLst>
              <a:ext uri="{FF2B5EF4-FFF2-40B4-BE49-F238E27FC236}">
                <a16:creationId xmlns:a16="http://schemas.microsoft.com/office/drawing/2014/main" id="{92CA0535-7D5B-0A4C-BE98-43B3867496FF}"/>
              </a:ext>
            </a:extLst>
          </p:cNvPr>
          <p:cNvPicPr>
            <a:picLocks noGrp="1" noChangeAspect="1"/>
          </p:cNvPicPr>
          <p:nvPr>
            <p:ph sz="half" idx="1"/>
          </p:nvPr>
        </p:nvPicPr>
        <p:blipFill rotWithShape="1">
          <a:blip r:embed="rId5"/>
          <a:srcRect t="9224"/>
          <a:stretch/>
        </p:blipFill>
        <p:spPr>
          <a:xfrm>
            <a:off x="6096543" y="227"/>
            <a:ext cx="5288377" cy="6858000"/>
          </a:xfrm>
          <a:prstGeom prst="rect">
            <a:avLst/>
          </a:prstGeom>
          <a:ln w="12700">
            <a:solidFill>
              <a:schemeClr val="tx1"/>
            </a:solidFill>
          </a:ln>
        </p:spPr>
      </p:pic>
      <p:sp>
        <p:nvSpPr>
          <p:cNvPr id="37" name="Rectangle 36">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06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C8BD-8475-D744-9B3C-4FD84D9DE99B}"/>
              </a:ext>
            </a:extLst>
          </p:cNvPr>
          <p:cNvSpPr>
            <a:spLocks noGrp="1"/>
          </p:cNvSpPr>
          <p:nvPr>
            <p:ph type="title"/>
          </p:nvPr>
        </p:nvSpPr>
        <p:spPr>
          <a:xfrm>
            <a:off x="3152274" y="680721"/>
            <a:ext cx="5522494" cy="629919"/>
          </a:xfrm>
        </p:spPr>
        <p:txBody>
          <a:bodyPr>
            <a:normAutofit/>
          </a:bodyPr>
          <a:lstStyle/>
          <a:p>
            <a:pPr algn="l"/>
            <a:r>
              <a:rPr lang="en-US" sz="3200" dirty="0"/>
              <a:t>Terminology        </a:t>
            </a:r>
          </a:p>
        </p:txBody>
      </p:sp>
      <p:graphicFrame>
        <p:nvGraphicFramePr>
          <p:cNvPr id="8" name="Content Placeholder 2">
            <a:extLst>
              <a:ext uri="{FF2B5EF4-FFF2-40B4-BE49-F238E27FC236}">
                <a16:creationId xmlns:a16="http://schemas.microsoft.com/office/drawing/2014/main" id="{021562FF-FE6A-44DC-9826-271838B25F7B}"/>
              </a:ext>
            </a:extLst>
          </p:cNvPr>
          <p:cNvGraphicFramePr>
            <a:graphicFrameLocks noGrp="1"/>
          </p:cNvGraphicFramePr>
          <p:nvPr>
            <p:ph sz="half" idx="1"/>
            <p:extLst>
              <p:ext uri="{D42A27DB-BD31-4B8C-83A1-F6EECF244321}">
                <p14:modId xmlns:p14="http://schemas.microsoft.com/office/powerpoint/2010/main" val="1553011418"/>
              </p:ext>
            </p:extLst>
          </p:nvPr>
        </p:nvGraphicFramePr>
        <p:xfrm>
          <a:off x="6273478" y="1442720"/>
          <a:ext cx="4282880" cy="4476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A9FC2810-4EAC-BD43-BF51-18C9ECDB1DE3}"/>
              </a:ext>
            </a:extLst>
          </p:cNvPr>
          <p:cNvSpPr>
            <a:spLocks noGrp="1"/>
          </p:cNvSpPr>
          <p:nvPr>
            <p:ph sz="half" idx="2"/>
          </p:nvPr>
        </p:nvSpPr>
        <p:spPr>
          <a:xfrm>
            <a:off x="2052320" y="6006463"/>
            <a:ext cx="3578459" cy="45719"/>
          </a:xfrm>
        </p:spPr>
        <p:txBody>
          <a:bodyPr>
            <a:normAutofit fontScale="25000" lnSpcReduction="20000"/>
          </a:bodyPr>
          <a:lstStyle/>
          <a:p>
            <a:endParaRPr lang="en-US" sz="1400" dirty="0"/>
          </a:p>
        </p:txBody>
      </p:sp>
      <p:pic>
        <p:nvPicPr>
          <p:cNvPr id="6" name="Picture 5" descr="Diagram&#10;&#10;Description automatically generated">
            <a:extLst>
              <a:ext uri="{FF2B5EF4-FFF2-40B4-BE49-F238E27FC236}">
                <a16:creationId xmlns:a16="http://schemas.microsoft.com/office/drawing/2014/main" id="{CEFBC952-B21B-914D-81EA-64BE86FBCD91}"/>
              </a:ext>
            </a:extLst>
          </p:cNvPr>
          <p:cNvPicPr>
            <a:picLocks noChangeAspect="1"/>
          </p:cNvPicPr>
          <p:nvPr/>
        </p:nvPicPr>
        <p:blipFill>
          <a:blip r:embed="rId7"/>
          <a:stretch>
            <a:fillRect/>
          </a:stretch>
        </p:blipFill>
        <p:spPr>
          <a:xfrm>
            <a:off x="2052319" y="1442720"/>
            <a:ext cx="4136445" cy="4623902"/>
          </a:xfrm>
          <a:prstGeom prst="rect">
            <a:avLst/>
          </a:prstGeom>
        </p:spPr>
      </p:pic>
    </p:spTree>
    <p:extLst>
      <p:ext uri="{BB962C8B-B14F-4D97-AF65-F5344CB8AC3E}">
        <p14:creationId xmlns:p14="http://schemas.microsoft.com/office/powerpoint/2010/main" val="270008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913A3FB4-D014-154D-9576-549F8B440B30}"/>
              </a:ext>
            </a:extLst>
          </p:cNvPr>
          <p:cNvGraphicFramePr>
            <a:graphicFrameLocks noGrp="1"/>
          </p:cNvGraphicFramePr>
          <p:nvPr>
            <p:ph sz="half" idx="1"/>
            <p:extLst>
              <p:ext uri="{D42A27DB-BD31-4B8C-83A1-F6EECF244321}">
                <p14:modId xmlns:p14="http://schemas.microsoft.com/office/powerpoint/2010/main" val="2766016876"/>
              </p:ext>
            </p:extLst>
          </p:nvPr>
        </p:nvGraphicFramePr>
        <p:xfrm>
          <a:off x="2605374" y="2052116"/>
          <a:ext cx="3891960" cy="3997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Content Placeholder 12">
            <a:extLst>
              <a:ext uri="{FF2B5EF4-FFF2-40B4-BE49-F238E27FC236}">
                <a16:creationId xmlns:a16="http://schemas.microsoft.com/office/drawing/2014/main" id="{E0AF4843-932C-6747-B525-15AAEB478236}"/>
              </a:ext>
            </a:extLst>
          </p:cNvPr>
          <p:cNvGraphicFramePr>
            <a:graphicFrameLocks noGrp="1"/>
          </p:cNvGraphicFramePr>
          <p:nvPr>
            <p:ph sz="half" idx="2"/>
            <p:extLst>
              <p:ext uri="{D42A27DB-BD31-4B8C-83A1-F6EECF244321}">
                <p14:modId xmlns:p14="http://schemas.microsoft.com/office/powerpoint/2010/main" val="3692069683"/>
              </p:ext>
            </p:extLst>
          </p:nvPr>
        </p:nvGraphicFramePr>
        <p:xfrm>
          <a:off x="6666636" y="2052114"/>
          <a:ext cx="3894222" cy="39978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a:extLst>
              <a:ext uri="{FF2B5EF4-FFF2-40B4-BE49-F238E27FC236}">
                <a16:creationId xmlns:a16="http://schemas.microsoft.com/office/drawing/2014/main" id="{BDEEE801-FCD0-CD40-82C5-BBF4DD0E4BC6}"/>
              </a:ext>
            </a:extLst>
          </p:cNvPr>
          <p:cNvGraphicFramePr/>
          <p:nvPr/>
        </p:nvGraphicFramePr>
        <p:xfrm>
          <a:off x="2609873" y="805817"/>
          <a:ext cx="7950984" cy="108170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25352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2" name="Picture 101">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4" name="Picture 103">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06" name="Rectangle 105">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Rectangle 107">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Rectangle 109">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Rectangle 111">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TextBox 113">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116" name="Rectangle 115">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E686C-78EB-654D-810D-A5D845285E7E}"/>
              </a:ext>
            </a:extLst>
          </p:cNvPr>
          <p:cNvSpPr>
            <a:spLocks noGrp="1"/>
          </p:cNvSpPr>
          <p:nvPr>
            <p:ph type="title"/>
          </p:nvPr>
        </p:nvSpPr>
        <p:spPr>
          <a:xfrm>
            <a:off x="1974738" y="808056"/>
            <a:ext cx="4986954" cy="1077229"/>
          </a:xfrm>
        </p:spPr>
        <p:txBody>
          <a:bodyPr vert="horz" lIns="91440" tIns="45720" rIns="91440" bIns="45720" rtlCol="0" anchor="t">
            <a:normAutofit/>
          </a:bodyPr>
          <a:lstStyle/>
          <a:p>
            <a:pPr algn="l"/>
            <a:r>
              <a:rPr lang="en-US"/>
              <a:t>INTERLOCKING  </a:t>
            </a:r>
            <a:r>
              <a:rPr lang="en-US" dirty="0"/>
              <a:t>THEMES</a:t>
            </a:r>
          </a:p>
        </p:txBody>
      </p:sp>
      <p:sp>
        <p:nvSpPr>
          <p:cNvPr id="20" name="TextBox 19">
            <a:extLst>
              <a:ext uri="{FF2B5EF4-FFF2-40B4-BE49-F238E27FC236}">
                <a16:creationId xmlns:a16="http://schemas.microsoft.com/office/drawing/2014/main" id="{65C7BC43-4972-184A-8FAE-1DF4ABC63F4F}"/>
              </a:ext>
            </a:extLst>
          </p:cNvPr>
          <p:cNvSpPr txBox="1"/>
          <p:nvPr/>
        </p:nvSpPr>
        <p:spPr>
          <a:xfrm>
            <a:off x="1974739" y="2052116"/>
            <a:ext cx="4901548" cy="3997828"/>
          </a:xfrm>
          <a:prstGeom prst="rect">
            <a:avLst/>
          </a:prstGeom>
        </p:spPr>
        <p:txBody>
          <a:bodyPr vert="horz" lIns="91440" tIns="45720" rIns="91440" bIns="45720" rtlCol="0" anchor="ctr">
            <a:normAutofit/>
          </a:bodyPr>
          <a:lstStyle/>
          <a:p>
            <a:pPr marL="342900" indent="-342900" defTabSz="914400">
              <a:lnSpc>
                <a:spcPct val="120000"/>
              </a:lnSpc>
              <a:spcAft>
                <a:spcPts val="600"/>
              </a:spcAft>
              <a:buClr>
                <a:schemeClr val="accent6"/>
              </a:buClr>
              <a:buSzPct val="90000"/>
              <a:buFont typeface="Wingdings" panose="05000000000000000000" pitchFamily="2" charset="2"/>
              <a:buChar char="§"/>
            </a:pPr>
            <a:r>
              <a:rPr lang="en-US"/>
              <a:t>TRUST - </a:t>
            </a:r>
            <a:r>
              <a:rPr lang="en-US" i="1"/>
              <a:t>How can the Arts Contribute? </a:t>
            </a:r>
          </a:p>
          <a:p>
            <a:pPr marL="342900" indent="-342900" defTabSz="914400">
              <a:lnSpc>
                <a:spcPct val="120000"/>
              </a:lnSpc>
              <a:spcAft>
                <a:spcPts val="600"/>
              </a:spcAft>
              <a:buClr>
                <a:schemeClr val="accent6"/>
              </a:buClr>
              <a:buSzPct val="90000"/>
              <a:buFont typeface="Wingdings" panose="05000000000000000000" pitchFamily="2" charset="2"/>
              <a:buChar char="§"/>
            </a:pPr>
            <a:r>
              <a:rPr lang="en-US"/>
              <a:t> LANGUAGE - </a:t>
            </a:r>
            <a:r>
              <a:rPr lang="en-US" i="1"/>
              <a:t>Listening, Spoken and Written Language, How can the Arts Contribute? </a:t>
            </a:r>
            <a:r>
              <a:rPr lang="en-US"/>
              <a:t>and </a:t>
            </a:r>
            <a:r>
              <a:rPr lang="en-US" i="1"/>
              <a:t>Stories and Narratives. </a:t>
            </a:r>
          </a:p>
          <a:p>
            <a:pPr marL="342900" indent="-342900" defTabSz="914400">
              <a:lnSpc>
                <a:spcPct val="120000"/>
              </a:lnSpc>
              <a:spcAft>
                <a:spcPts val="600"/>
              </a:spcAft>
              <a:buClr>
                <a:schemeClr val="accent6"/>
              </a:buClr>
              <a:buSzPct val="90000"/>
              <a:buFont typeface="Wingdings" panose="05000000000000000000" pitchFamily="2" charset="2"/>
              <a:buChar char="§"/>
            </a:pPr>
            <a:r>
              <a:rPr lang="en-US"/>
              <a:t> Convergence between Psychology and Mediation - </a:t>
            </a:r>
            <a:r>
              <a:rPr lang="en-US" i="1"/>
              <a:t>The Role of the Mediator </a:t>
            </a:r>
            <a:r>
              <a:rPr lang="en-US"/>
              <a:t>and </a:t>
            </a:r>
            <a:r>
              <a:rPr lang="en-US" i="1"/>
              <a:t>Reflective Practices. </a:t>
            </a:r>
          </a:p>
          <a:p>
            <a:pPr marL="342900" indent="-342900" defTabSz="914400">
              <a:lnSpc>
                <a:spcPct val="120000"/>
              </a:lnSpc>
              <a:spcAft>
                <a:spcPts val="600"/>
              </a:spcAft>
              <a:buClr>
                <a:schemeClr val="accent6"/>
              </a:buClr>
              <a:buSzPct val="90000"/>
              <a:buFont typeface="Wingdings" panose="05000000000000000000" pitchFamily="2" charset="2"/>
              <a:buChar char="§"/>
            </a:pPr>
            <a:r>
              <a:rPr lang="en-US" i="1"/>
              <a:t>FURTHER EXPLORATION</a:t>
            </a:r>
            <a:r>
              <a:rPr lang="en-US"/>
              <a:t>– Where Do the Qualities of Artists, Psychologists and Mediators Interconnect and How Can They Collaborate? </a:t>
            </a:r>
          </a:p>
        </p:txBody>
      </p:sp>
      <p:sp>
        <p:nvSpPr>
          <p:cNvPr id="124" name="Rectangle 123">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1B3F347-2DE9-9745-BEA3-D796D34E8C06}"/>
              </a:ext>
            </a:extLst>
          </p:cNvPr>
          <p:cNvPicPr>
            <a:picLocks noChangeAspect="1"/>
          </p:cNvPicPr>
          <p:nvPr/>
        </p:nvPicPr>
        <p:blipFill rotWithShape="1">
          <a:blip r:embed="rId5"/>
          <a:srcRect l="12057" r="20715" b="-1"/>
          <a:stretch/>
        </p:blipFill>
        <p:spPr>
          <a:xfrm>
            <a:off x="7534656" y="227"/>
            <a:ext cx="4657039" cy="6858000"/>
          </a:xfrm>
          <a:prstGeom prst="rect">
            <a:avLst/>
          </a:prstGeom>
        </p:spPr>
      </p:pic>
      <p:pic>
        <p:nvPicPr>
          <p:cNvPr id="126" name="Picture 125">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292109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CC393EB0-C44D-41D2-BEF6-291E43406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7F47B0A-40EE-41EA-815D-384670FF1A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43AC9E88-695B-421A-B3FF-5BC41EF582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C5A7D586-7678-4F41-A289-1F83BB95F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88A7F60-B102-433E-BE45-95BBC5828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8123" y="0"/>
            <a:ext cx="463972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fungus, plant, decorated&#10;&#10;Description automatically generated">
            <a:extLst>
              <a:ext uri="{FF2B5EF4-FFF2-40B4-BE49-F238E27FC236}">
                <a16:creationId xmlns:a16="http://schemas.microsoft.com/office/drawing/2014/main" id="{81C702B2-15F3-054A-ADD5-A4F62BA20062}"/>
              </a:ext>
            </a:extLst>
          </p:cNvPr>
          <p:cNvPicPr>
            <a:picLocks noGrp="1" noChangeAspect="1"/>
          </p:cNvPicPr>
          <p:nvPr>
            <p:ph idx="1"/>
          </p:nvPr>
        </p:nvPicPr>
        <p:blipFill rotWithShape="1">
          <a:blip r:embed="rId5"/>
          <a:srcRect r="10400" b="2"/>
          <a:stretch/>
        </p:blipFill>
        <p:spPr>
          <a:xfrm rot="5400000">
            <a:off x="448942" y="559046"/>
            <a:ext cx="6858000" cy="5740362"/>
          </a:xfrm>
          <a:prstGeom prst="rect">
            <a:avLst/>
          </a:prstGeom>
          <a:ln w="12700">
            <a:solidFill>
              <a:schemeClr val="tx1"/>
            </a:solidFill>
          </a:ln>
        </p:spPr>
      </p:pic>
      <p:sp>
        <p:nvSpPr>
          <p:cNvPr id="34" name="Rectangle 33">
            <a:extLst>
              <a:ext uri="{FF2B5EF4-FFF2-40B4-BE49-F238E27FC236}">
                <a16:creationId xmlns:a16="http://schemas.microsoft.com/office/drawing/2014/main" id="{3153C0C7-BA84-429D-A533-F021A955B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DF780D-F73B-2648-82E0-41DB97274E0B}"/>
              </a:ext>
            </a:extLst>
          </p:cNvPr>
          <p:cNvSpPr>
            <a:spLocks noGrp="1"/>
          </p:cNvSpPr>
          <p:nvPr>
            <p:ph type="title"/>
          </p:nvPr>
        </p:nvSpPr>
        <p:spPr>
          <a:xfrm>
            <a:off x="7708739" y="3428998"/>
            <a:ext cx="2863229" cy="2268559"/>
          </a:xfrm>
        </p:spPr>
        <p:txBody>
          <a:bodyPr vert="horz" lIns="91440" tIns="45720" rIns="91440" bIns="45720" rtlCol="0" anchor="t">
            <a:normAutofit/>
          </a:bodyPr>
          <a:lstStyle/>
          <a:p>
            <a:r>
              <a:rPr lang="en-US" sz="2500" dirty="0"/>
              <a:t>How can  arts initiatives contribute in  peace mediation?</a:t>
            </a:r>
          </a:p>
        </p:txBody>
      </p:sp>
      <p:sp>
        <p:nvSpPr>
          <p:cNvPr id="36" name="Rectangle 35">
            <a:extLst>
              <a:ext uri="{FF2B5EF4-FFF2-40B4-BE49-F238E27FC236}">
                <a16:creationId xmlns:a16="http://schemas.microsoft.com/office/drawing/2014/main" id="{F20D64EC-C0BF-4228-85C3-76D9D1518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71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246" name="Picture 217">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47" name="Picture 219">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48" name="Rectangle 221">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9" name="Rectangle 223">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0" name="Rectangle 225">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1" name="Rectangle 227">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 name="TextBox 229">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53" name="Rectangle 231">
            <a:extLst>
              <a:ext uri="{FF2B5EF4-FFF2-40B4-BE49-F238E27FC236}">
                <a16:creationId xmlns:a16="http://schemas.microsoft.com/office/drawing/2014/main" id="{B3408E4B-2DDD-4FB3-9181-7D8A0977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4" name="Picture 233">
            <a:extLst>
              <a:ext uri="{FF2B5EF4-FFF2-40B4-BE49-F238E27FC236}">
                <a16:creationId xmlns:a16="http://schemas.microsoft.com/office/drawing/2014/main" id="{3FCA32F3-0B4B-449A-8A9D-309A1B6782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55" name="Picture 235">
            <a:extLst>
              <a:ext uri="{FF2B5EF4-FFF2-40B4-BE49-F238E27FC236}">
                <a16:creationId xmlns:a16="http://schemas.microsoft.com/office/drawing/2014/main" id="{D1C78E1D-D549-4B5E-B65A-7353ED14D8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56" name="Rectangle 237">
            <a:extLst>
              <a:ext uri="{FF2B5EF4-FFF2-40B4-BE49-F238E27FC236}">
                <a16:creationId xmlns:a16="http://schemas.microsoft.com/office/drawing/2014/main" id="{BC93C630-65D6-40FA-A096-8251FB98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39">
            <a:extLst>
              <a:ext uri="{FF2B5EF4-FFF2-40B4-BE49-F238E27FC236}">
                <a16:creationId xmlns:a16="http://schemas.microsoft.com/office/drawing/2014/main" id="{C2C51E34-9874-483C-A2C5-C9D271AD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41">
            <a:extLst>
              <a:ext uri="{FF2B5EF4-FFF2-40B4-BE49-F238E27FC236}">
                <a16:creationId xmlns:a16="http://schemas.microsoft.com/office/drawing/2014/main" id="{6109E7E7-5EA4-4526-A350-196FF2782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F981D5-C4EB-A649-9ABC-85EDE358E050}"/>
              </a:ext>
            </a:extLst>
          </p:cNvPr>
          <p:cNvSpPr>
            <a:spLocks noGrp="1"/>
          </p:cNvSpPr>
          <p:nvPr>
            <p:ph type="title"/>
          </p:nvPr>
        </p:nvSpPr>
        <p:spPr>
          <a:xfrm>
            <a:off x="1969803" y="808056"/>
            <a:ext cx="8608037" cy="1077229"/>
          </a:xfrm>
        </p:spPr>
        <p:txBody>
          <a:bodyPr vert="horz" lIns="91440" tIns="45720" rIns="91440" bIns="45720" rtlCol="0" anchor="t">
            <a:normAutofit/>
          </a:bodyPr>
          <a:lstStyle/>
          <a:p>
            <a:r>
              <a:rPr lang="en-US" sz="2100"/>
              <a:t>‘Art should comfort the disturbed and disturb the comfortable’ Banksy</a:t>
            </a:r>
            <a:br>
              <a:rPr lang="en-US" sz="2100"/>
            </a:br>
            <a:br>
              <a:rPr lang="en-US" sz="2100"/>
            </a:br>
            <a:endParaRPr lang="en-US" sz="2100"/>
          </a:p>
        </p:txBody>
      </p:sp>
      <p:sp>
        <p:nvSpPr>
          <p:cNvPr id="4" name="Text Placeholder 3">
            <a:extLst>
              <a:ext uri="{FF2B5EF4-FFF2-40B4-BE49-F238E27FC236}">
                <a16:creationId xmlns:a16="http://schemas.microsoft.com/office/drawing/2014/main" id="{054625E9-12CA-CC4B-88A0-399D52FCE889}"/>
              </a:ext>
            </a:extLst>
          </p:cNvPr>
          <p:cNvSpPr>
            <a:spLocks noGrp="1"/>
          </p:cNvSpPr>
          <p:nvPr>
            <p:ph type="body" sz="half" idx="2"/>
          </p:nvPr>
        </p:nvSpPr>
        <p:spPr>
          <a:xfrm>
            <a:off x="1969803" y="1885285"/>
            <a:ext cx="3945575" cy="4164659"/>
          </a:xfrm>
        </p:spPr>
        <p:txBody>
          <a:bodyPr vert="horz" lIns="91440" tIns="45720" rIns="91440" bIns="45720" rtlCol="0" anchor="ctr">
            <a:normAutofit/>
          </a:bodyPr>
          <a:lstStyle/>
          <a:p>
            <a:pPr lvl="0">
              <a:lnSpc>
                <a:spcPct val="110000"/>
              </a:lnSpc>
              <a:buFont typeface="Wingdings" panose="05000000000000000000" pitchFamily="2" charset="2"/>
              <a:buChar char="§"/>
            </a:pPr>
            <a:endParaRPr lang="en-US" sz="1100" dirty="0"/>
          </a:p>
          <a:p>
            <a:pPr lvl="0">
              <a:lnSpc>
                <a:spcPct val="110000"/>
              </a:lnSpc>
              <a:buFont typeface="Wingdings" panose="05000000000000000000" pitchFamily="2" charset="2"/>
              <a:buChar char="§"/>
            </a:pPr>
            <a:r>
              <a:rPr lang="en-US" sz="1200" dirty="0"/>
              <a:t>SOME QUESTIONS TO EXPLORE:</a:t>
            </a:r>
          </a:p>
          <a:p>
            <a:pPr lvl="0">
              <a:lnSpc>
                <a:spcPct val="110000"/>
              </a:lnSpc>
              <a:buFont typeface="Wingdings" panose="05000000000000000000" pitchFamily="2" charset="2"/>
              <a:buChar char="§"/>
            </a:pPr>
            <a:r>
              <a:rPr lang="en-US" sz="1200" dirty="0"/>
              <a:t>Have we exhausted existing tools and means for peacebuilding? </a:t>
            </a:r>
          </a:p>
          <a:p>
            <a:pPr lvl="0">
              <a:lnSpc>
                <a:spcPct val="110000"/>
              </a:lnSpc>
              <a:buFont typeface="Wingdings" panose="05000000000000000000" pitchFamily="2" charset="2"/>
              <a:buChar char="§"/>
            </a:pPr>
            <a:r>
              <a:rPr lang="en-US" sz="1200" dirty="0"/>
              <a:t>Can arts practitioners assist with the issue of translation and interpretation – and if so, how? </a:t>
            </a:r>
          </a:p>
          <a:p>
            <a:pPr lvl="0">
              <a:lnSpc>
                <a:spcPct val="110000"/>
              </a:lnSpc>
              <a:buFont typeface="Wingdings" panose="05000000000000000000" pitchFamily="2" charset="2"/>
              <a:buChar char="§"/>
            </a:pPr>
            <a:r>
              <a:rPr lang="en-US" sz="1200" dirty="0"/>
              <a:t>Do we need a new generation of mediators with different ways of working? </a:t>
            </a:r>
          </a:p>
          <a:p>
            <a:pPr lvl="0">
              <a:lnSpc>
                <a:spcPct val="110000"/>
              </a:lnSpc>
              <a:buFont typeface="Wingdings" panose="05000000000000000000" pitchFamily="2" charset="2"/>
              <a:buChar char="§"/>
            </a:pPr>
            <a:r>
              <a:rPr lang="en-US" sz="1200" dirty="0"/>
              <a:t>How can mediation processes better harness the creative energy and understanding of younger people? How can arts practitioners help? </a:t>
            </a:r>
          </a:p>
          <a:p>
            <a:pPr lvl="0">
              <a:lnSpc>
                <a:spcPct val="110000"/>
              </a:lnSpc>
              <a:buFont typeface="Wingdings" panose="05000000000000000000" pitchFamily="2" charset="2"/>
              <a:buChar char="§"/>
            </a:pPr>
            <a:r>
              <a:rPr lang="en-US" sz="1200" dirty="0"/>
              <a:t>What does it feel like to be mediated on? How can artists assist in exploring this underexplored aspect? </a:t>
            </a:r>
          </a:p>
          <a:p>
            <a:pPr>
              <a:lnSpc>
                <a:spcPct val="110000"/>
              </a:lnSpc>
              <a:buFont typeface="Wingdings" panose="05000000000000000000" pitchFamily="2" charset="2"/>
              <a:buChar char="§"/>
            </a:pPr>
            <a:endParaRPr lang="en-US" sz="1100" dirty="0"/>
          </a:p>
        </p:txBody>
      </p:sp>
      <p:pic>
        <p:nvPicPr>
          <p:cNvPr id="6" name="Content Placeholder 5" descr="A picture containing text, building&#10;&#10;Description automatically generated">
            <a:extLst>
              <a:ext uri="{FF2B5EF4-FFF2-40B4-BE49-F238E27FC236}">
                <a16:creationId xmlns:a16="http://schemas.microsoft.com/office/drawing/2014/main" id="{37AF6701-C413-2042-87F9-B52DD3B86269}"/>
              </a:ext>
            </a:extLst>
          </p:cNvPr>
          <p:cNvPicPr>
            <a:picLocks noGrp="1" noChangeAspect="1"/>
          </p:cNvPicPr>
          <p:nvPr>
            <p:ph idx="1"/>
          </p:nvPr>
        </p:nvPicPr>
        <p:blipFill rotWithShape="1">
          <a:blip r:embed="rId5"/>
          <a:srcRect l="12293" r="15225" b="-1"/>
          <a:stretch/>
        </p:blipFill>
        <p:spPr>
          <a:xfrm>
            <a:off x="6276624" y="1885285"/>
            <a:ext cx="3975342" cy="383696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59" name="Rectangle 243">
            <a:extLst>
              <a:ext uri="{FF2B5EF4-FFF2-40B4-BE49-F238E27FC236}">
                <a16:creationId xmlns:a16="http://schemas.microsoft.com/office/drawing/2014/main" id="{22373A23-D87D-48AD-A357-96100C722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99512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1443</TotalTime>
  <Words>499</Words>
  <Application>Microsoft Macintosh PowerPoint</Application>
  <PresentationFormat>Widescreen</PresentationFormat>
  <Paragraphs>37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MS Shell Dlg 2</vt:lpstr>
      <vt:lpstr>Wingdings</vt:lpstr>
      <vt:lpstr>Wingdings 3</vt:lpstr>
      <vt:lpstr>Madison</vt:lpstr>
      <vt:lpstr>Is there a role for arts practice in peace mediation processes?  Nicola Dahrendorf  23 February 2022</vt:lpstr>
      <vt:lpstr>OUTLINE </vt:lpstr>
      <vt:lpstr>Single Form (Memorial) by Barbara Hepworth</vt:lpstr>
      <vt:lpstr>Terminology        </vt:lpstr>
      <vt:lpstr>PowerPoint Presentation</vt:lpstr>
      <vt:lpstr>INTERLOCKING  THEMES</vt:lpstr>
      <vt:lpstr>How can  arts initiatives contribute in  peace mediation?</vt:lpstr>
      <vt:lpstr>‘Art should comfort the disturbed and disturb the comfortable’ Banksy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professional field of international cooperation and peacebuilding  Nicola Dahrendorf, 25 June2021</dc:title>
  <dc:creator>Nicola Dahrendorf</dc:creator>
  <cp:lastModifiedBy>Nicola Dahrendorf</cp:lastModifiedBy>
  <cp:revision>64</cp:revision>
  <dcterms:created xsi:type="dcterms:W3CDTF">2021-06-24T15:19:16Z</dcterms:created>
  <dcterms:modified xsi:type="dcterms:W3CDTF">2022-02-22T22:25:02Z</dcterms:modified>
</cp:coreProperties>
</file>